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320" r:id="rId3"/>
    <p:sldId id="325" r:id="rId4"/>
    <p:sldId id="324" r:id="rId5"/>
    <p:sldId id="327" r:id="rId6"/>
    <p:sldId id="329" r:id="rId7"/>
    <p:sldId id="331" r:id="rId8"/>
    <p:sldId id="332" r:id="rId9"/>
    <p:sldId id="333" r:id="rId10"/>
    <p:sldId id="334" r:id="rId11"/>
    <p:sldId id="335" r:id="rId12"/>
    <p:sldId id="336" r:id="rId13"/>
    <p:sldId id="337" r:id="rId14"/>
    <p:sldId id="338" r:id="rId15"/>
    <p:sldId id="339" r:id="rId16"/>
    <p:sldId id="340" r:id="rId17"/>
    <p:sldId id="341" r:id="rId18"/>
  </p:sldIdLst>
  <p:sldSz cx="9144000" cy="5143500" type="screen16x9"/>
  <p:notesSz cx="6858000" cy="9144000"/>
  <p:embeddedFontLst>
    <p:embeddedFont>
      <p:font typeface="Tajawal" pitchFamily="2" charset="-78"/>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p:cViewPr varScale="1">
        <p:scale>
          <a:sx n="117" d="100"/>
          <a:sy n="117" d="100"/>
        </p:scale>
        <p:origin x="184" y="4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cb54d11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cb54d11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34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4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19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63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26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4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057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38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44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7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61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63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76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52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0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b161f5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2b161f5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83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597417" y="2732367"/>
            <a:ext cx="5167200" cy="17823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2"/>
              </a:buClr>
              <a:buSzPts val="6000"/>
              <a:buNone/>
              <a:defRPr sz="5500">
                <a:solidFill>
                  <a:schemeClr val="lt2"/>
                </a:solidFill>
              </a:defRPr>
            </a:lvl1pPr>
            <a:lvl2pPr lvl="1" rtl="0">
              <a:spcBef>
                <a:spcPts val="0"/>
              </a:spcBef>
              <a:spcAft>
                <a:spcPts val="0"/>
              </a:spcAft>
              <a:buClr>
                <a:schemeClr val="lt2"/>
              </a:buClr>
              <a:buSzPts val="5200"/>
              <a:buNone/>
              <a:defRPr sz="5200">
                <a:solidFill>
                  <a:schemeClr val="lt2"/>
                </a:solidFill>
              </a:defRPr>
            </a:lvl2pPr>
            <a:lvl3pPr lvl="2" rtl="0">
              <a:spcBef>
                <a:spcPts val="0"/>
              </a:spcBef>
              <a:spcAft>
                <a:spcPts val="0"/>
              </a:spcAft>
              <a:buClr>
                <a:schemeClr val="lt2"/>
              </a:buClr>
              <a:buSzPts val="5200"/>
              <a:buNone/>
              <a:defRPr sz="5200">
                <a:solidFill>
                  <a:schemeClr val="lt2"/>
                </a:solidFill>
              </a:defRPr>
            </a:lvl3pPr>
            <a:lvl4pPr lvl="3" rtl="0">
              <a:spcBef>
                <a:spcPts val="0"/>
              </a:spcBef>
              <a:spcAft>
                <a:spcPts val="0"/>
              </a:spcAft>
              <a:buClr>
                <a:schemeClr val="lt2"/>
              </a:buClr>
              <a:buSzPts val="5200"/>
              <a:buNone/>
              <a:defRPr sz="5200">
                <a:solidFill>
                  <a:schemeClr val="lt2"/>
                </a:solidFill>
              </a:defRPr>
            </a:lvl4pPr>
            <a:lvl5pPr lvl="4" rtl="0">
              <a:spcBef>
                <a:spcPts val="0"/>
              </a:spcBef>
              <a:spcAft>
                <a:spcPts val="0"/>
              </a:spcAft>
              <a:buClr>
                <a:schemeClr val="lt2"/>
              </a:buClr>
              <a:buSzPts val="5200"/>
              <a:buNone/>
              <a:defRPr sz="5200">
                <a:solidFill>
                  <a:schemeClr val="lt2"/>
                </a:solidFill>
              </a:defRPr>
            </a:lvl5pPr>
            <a:lvl6pPr lvl="5" rtl="0">
              <a:spcBef>
                <a:spcPts val="0"/>
              </a:spcBef>
              <a:spcAft>
                <a:spcPts val="0"/>
              </a:spcAft>
              <a:buClr>
                <a:schemeClr val="lt2"/>
              </a:buClr>
              <a:buSzPts val="5200"/>
              <a:buNone/>
              <a:defRPr sz="5200">
                <a:solidFill>
                  <a:schemeClr val="lt2"/>
                </a:solidFill>
              </a:defRPr>
            </a:lvl6pPr>
            <a:lvl7pPr lvl="6" rtl="0">
              <a:spcBef>
                <a:spcPts val="0"/>
              </a:spcBef>
              <a:spcAft>
                <a:spcPts val="0"/>
              </a:spcAft>
              <a:buClr>
                <a:schemeClr val="lt2"/>
              </a:buClr>
              <a:buSzPts val="5200"/>
              <a:buNone/>
              <a:defRPr sz="5200">
                <a:solidFill>
                  <a:schemeClr val="lt2"/>
                </a:solidFill>
              </a:defRPr>
            </a:lvl7pPr>
            <a:lvl8pPr lvl="7" rtl="0">
              <a:spcBef>
                <a:spcPts val="0"/>
              </a:spcBef>
              <a:spcAft>
                <a:spcPts val="0"/>
              </a:spcAft>
              <a:buClr>
                <a:schemeClr val="lt2"/>
              </a:buClr>
              <a:buSzPts val="5200"/>
              <a:buNone/>
              <a:defRPr sz="5200">
                <a:solidFill>
                  <a:schemeClr val="lt2"/>
                </a:solidFill>
              </a:defRPr>
            </a:lvl8pPr>
            <a:lvl9pPr lvl="8" rtl="0">
              <a:spcBef>
                <a:spcPts val="0"/>
              </a:spcBef>
              <a:spcAft>
                <a:spcPts val="0"/>
              </a:spcAft>
              <a:buClr>
                <a:schemeClr val="lt2"/>
              </a:buClr>
              <a:buSzPts val="5200"/>
              <a:buNone/>
              <a:defRPr sz="5200">
                <a:solidFill>
                  <a:schemeClr val="lt2"/>
                </a:solidFill>
              </a:defRPr>
            </a:lvl9pPr>
          </a:lstStyle>
          <a:p>
            <a:endParaRPr/>
          </a:p>
        </p:txBody>
      </p:sp>
      <p:sp>
        <p:nvSpPr>
          <p:cNvPr id="52" name="Google Shape;52;p13"/>
          <p:cNvSpPr txBox="1">
            <a:spLocks noGrp="1"/>
          </p:cNvSpPr>
          <p:nvPr>
            <p:ph type="subTitle" idx="1"/>
          </p:nvPr>
        </p:nvSpPr>
        <p:spPr>
          <a:xfrm>
            <a:off x="604284" y="4018467"/>
            <a:ext cx="4121400" cy="7170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chemeClr val="lt2"/>
              </a:buClr>
              <a:buSzPts val="1800"/>
              <a:buNone/>
              <a:defRPr>
                <a:solidFill>
                  <a:schemeClr val="lt2"/>
                </a:solidFill>
              </a:defRPr>
            </a:lvl1pPr>
            <a:lvl2pPr lvl="1" algn="r" rtl="0">
              <a:lnSpc>
                <a:spcPct val="100000"/>
              </a:lnSpc>
              <a:spcBef>
                <a:spcPts val="0"/>
              </a:spcBef>
              <a:spcAft>
                <a:spcPts val="0"/>
              </a:spcAft>
              <a:buClr>
                <a:schemeClr val="lt2"/>
              </a:buClr>
              <a:buSzPts val="2800"/>
              <a:buNone/>
              <a:defRPr sz="2800">
                <a:solidFill>
                  <a:schemeClr val="lt2"/>
                </a:solidFill>
              </a:defRPr>
            </a:lvl2pPr>
            <a:lvl3pPr lvl="2" algn="r" rtl="0">
              <a:lnSpc>
                <a:spcPct val="100000"/>
              </a:lnSpc>
              <a:spcBef>
                <a:spcPts val="0"/>
              </a:spcBef>
              <a:spcAft>
                <a:spcPts val="0"/>
              </a:spcAft>
              <a:buClr>
                <a:schemeClr val="lt2"/>
              </a:buClr>
              <a:buSzPts val="2800"/>
              <a:buNone/>
              <a:defRPr sz="2800">
                <a:solidFill>
                  <a:schemeClr val="lt2"/>
                </a:solidFill>
              </a:defRPr>
            </a:lvl3pPr>
            <a:lvl4pPr lvl="3" algn="r" rtl="0">
              <a:lnSpc>
                <a:spcPct val="100000"/>
              </a:lnSpc>
              <a:spcBef>
                <a:spcPts val="0"/>
              </a:spcBef>
              <a:spcAft>
                <a:spcPts val="0"/>
              </a:spcAft>
              <a:buClr>
                <a:schemeClr val="lt2"/>
              </a:buClr>
              <a:buSzPts val="2800"/>
              <a:buNone/>
              <a:defRPr sz="2800">
                <a:solidFill>
                  <a:schemeClr val="lt2"/>
                </a:solidFill>
              </a:defRPr>
            </a:lvl4pPr>
            <a:lvl5pPr lvl="4" algn="r" rtl="0">
              <a:lnSpc>
                <a:spcPct val="100000"/>
              </a:lnSpc>
              <a:spcBef>
                <a:spcPts val="0"/>
              </a:spcBef>
              <a:spcAft>
                <a:spcPts val="0"/>
              </a:spcAft>
              <a:buClr>
                <a:schemeClr val="lt2"/>
              </a:buClr>
              <a:buSzPts val="2800"/>
              <a:buNone/>
              <a:defRPr sz="2800">
                <a:solidFill>
                  <a:schemeClr val="lt2"/>
                </a:solidFill>
              </a:defRPr>
            </a:lvl5pPr>
            <a:lvl6pPr lvl="5" algn="r" rtl="0">
              <a:lnSpc>
                <a:spcPct val="100000"/>
              </a:lnSpc>
              <a:spcBef>
                <a:spcPts val="0"/>
              </a:spcBef>
              <a:spcAft>
                <a:spcPts val="0"/>
              </a:spcAft>
              <a:buClr>
                <a:schemeClr val="lt2"/>
              </a:buClr>
              <a:buSzPts val="2800"/>
              <a:buNone/>
              <a:defRPr sz="2800">
                <a:solidFill>
                  <a:schemeClr val="lt2"/>
                </a:solidFill>
              </a:defRPr>
            </a:lvl6pPr>
            <a:lvl7pPr lvl="6" algn="r" rtl="0">
              <a:lnSpc>
                <a:spcPct val="100000"/>
              </a:lnSpc>
              <a:spcBef>
                <a:spcPts val="0"/>
              </a:spcBef>
              <a:spcAft>
                <a:spcPts val="0"/>
              </a:spcAft>
              <a:buClr>
                <a:schemeClr val="lt2"/>
              </a:buClr>
              <a:buSzPts val="2800"/>
              <a:buNone/>
              <a:defRPr sz="2800">
                <a:solidFill>
                  <a:schemeClr val="lt2"/>
                </a:solidFill>
              </a:defRPr>
            </a:lvl7pPr>
            <a:lvl8pPr lvl="7" algn="r" rtl="0">
              <a:lnSpc>
                <a:spcPct val="100000"/>
              </a:lnSpc>
              <a:spcBef>
                <a:spcPts val="0"/>
              </a:spcBef>
              <a:spcAft>
                <a:spcPts val="0"/>
              </a:spcAft>
              <a:buClr>
                <a:schemeClr val="lt2"/>
              </a:buClr>
              <a:buSzPts val="2800"/>
              <a:buNone/>
              <a:defRPr sz="2800">
                <a:solidFill>
                  <a:schemeClr val="lt2"/>
                </a:solidFill>
              </a:defRPr>
            </a:lvl8pPr>
            <a:lvl9pPr lvl="8" algn="r" rtl="0">
              <a:lnSpc>
                <a:spcPct val="100000"/>
              </a:lnSpc>
              <a:spcBef>
                <a:spcPts val="0"/>
              </a:spcBef>
              <a:spcAft>
                <a:spcPts val="0"/>
              </a:spcAft>
              <a:buClr>
                <a:schemeClr val="lt2"/>
              </a:buClr>
              <a:buSzPts val="2800"/>
              <a:buNone/>
              <a:defRPr sz="28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2"/>
        <p:cNvGrpSpPr/>
        <p:nvPr/>
      </p:nvGrpSpPr>
      <p:grpSpPr>
        <a:xfrm>
          <a:off x="0" y="0"/>
          <a:ext cx="0" cy="0"/>
          <a:chOff x="0" y="0"/>
          <a:chExt cx="0" cy="0"/>
        </a:xfrm>
      </p:grpSpPr>
      <p:sp>
        <p:nvSpPr>
          <p:cNvPr id="63" name="Google Shape;63;p15"/>
          <p:cNvSpPr/>
          <p:nvPr/>
        </p:nvSpPr>
        <p:spPr>
          <a:xfrm flipH="1">
            <a:off x="4320769" y="0"/>
            <a:ext cx="4823231" cy="5152725"/>
          </a:xfrm>
          <a:custGeom>
            <a:avLst/>
            <a:gdLst/>
            <a:ahLst/>
            <a:cxnLst/>
            <a:rect l="l" t="t" r="r" b="b"/>
            <a:pathLst>
              <a:path w="148590" h="206109" extrusionOk="0">
                <a:moveTo>
                  <a:pt x="0" y="0"/>
                </a:moveTo>
                <a:lnTo>
                  <a:pt x="148590" y="0"/>
                </a:lnTo>
                <a:lnTo>
                  <a:pt x="132366" y="205740"/>
                </a:lnTo>
                <a:lnTo>
                  <a:pt x="0" y="206109"/>
                </a:lnTo>
                <a:close/>
              </a:path>
            </a:pathLst>
          </a:custGeom>
          <a:solidFill>
            <a:srgbClr val="19BFBC"/>
          </a:solidFill>
          <a:ln>
            <a:noFill/>
          </a:ln>
        </p:spPr>
      </p:sp>
      <p:pic>
        <p:nvPicPr>
          <p:cNvPr id="64" name="Google Shape;64;p15"/>
          <p:cNvPicPr preferRelativeResize="0"/>
          <p:nvPr/>
        </p:nvPicPr>
        <p:blipFill>
          <a:blip r:embed="rId3">
            <a:alphaModFix/>
          </a:blip>
          <a:stretch>
            <a:fillRect/>
          </a:stretch>
        </p:blipFill>
        <p:spPr>
          <a:xfrm>
            <a:off x="2219671" y="2417475"/>
            <a:ext cx="1845202" cy="546899"/>
          </a:xfrm>
          <a:prstGeom prst="rect">
            <a:avLst/>
          </a:prstGeom>
          <a:noFill/>
          <a:ln>
            <a:noFill/>
          </a:ln>
        </p:spPr>
      </p:pic>
      <p:pic>
        <p:nvPicPr>
          <p:cNvPr id="65" name="Google Shape;65;p15"/>
          <p:cNvPicPr preferRelativeResize="0"/>
          <p:nvPr/>
        </p:nvPicPr>
        <p:blipFill>
          <a:blip r:embed="rId4">
            <a:alphaModFix/>
          </a:blip>
          <a:stretch>
            <a:fillRect/>
          </a:stretch>
        </p:blipFill>
        <p:spPr>
          <a:xfrm>
            <a:off x="525774" y="2417474"/>
            <a:ext cx="1430446" cy="546900"/>
          </a:xfrm>
          <a:prstGeom prst="rect">
            <a:avLst/>
          </a:prstGeom>
          <a:noFill/>
          <a:ln>
            <a:noFill/>
          </a:ln>
        </p:spPr>
      </p:pic>
      <p:sp>
        <p:nvSpPr>
          <p:cNvPr id="66" name="Google Shape;66;p15"/>
          <p:cNvSpPr txBox="1"/>
          <p:nvPr/>
        </p:nvSpPr>
        <p:spPr>
          <a:xfrm>
            <a:off x="4932238" y="2152275"/>
            <a:ext cx="3952500" cy="1384964"/>
          </a:xfrm>
          <a:prstGeom prst="rect">
            <a:avLst/>
          </a:prstGeom>
          <a:noFill/>
          <a:ln>
            <a:noFill/>
          </a:ln>
        </p:spPr>
        <p:txBody>
          <a:bodyPr spcFirstLastPara="1" wrap="square" lIns="91425" tIns="91425" rIns="91425" bIns="91425" anchor="t" anchorCtr="0">
            <a:spAutoFit/>
          </a:bodyPr>
          <a:lstStyle/>
          <a:p>
            <a:pPr lvl="0" algn="ctr" rtl="1"/>
            <a:r>
              <a:rPr lang="ar-MA" sz="2600" b="1" dirty="0">
                <a:solidFill>
                  <a:schemeClr val="lt1"/>
                </a:solidFill>
                <a:latin typeface="Tajawal"/>
                <a:ea typeface="Tajawal"/>
                <a:cs typeface="Tajawal"/>
                <a:sym typeface="Tajawal"/>
              </a:rPr>
              <a:t>التخطيط لحملة مناصرة:</a:t>
            </a:r>
            <a:endParaRPr lang="fr-FR" sz="2600" b="1" dirty="0">
              <a:solidFill>
                <a:schemeClr val="lt1"/>
              </a:solidFill>
              <a:latin typeface="Tajawal"/>
              <a:ea typeface="Tajawal"/>
              <a:cs typeface="Tajawal"/>
              <a:sym typeface="Tajawal"/>
            </a:endParaRPr>
          </a:p>
          <a:p>
            <a:pPr lvl="0" algn="ctr" rtl="1"/>
            <a:endParaRPr lang="fr-FR" sz="2600" b="1" dirty="0">
              <a:solidFill>
                <a:schemeClr val="lt1"/>
              </a:solidFill>
              <a:latin typeface="Tajawal"/>
              <a:ea typeface="Tajawal"/>
              <a:cs typeface="Tajawal"/>
              <a:sym typeface="Tajawal"/>
            </a:endParaRPr>
          </a:p>
          <a:p>
            <a:pPr lvl="0" algn="ctr" rtl="1"/>
            <a:r>
              <a:rPr lang="ar-MA" sz="2600" b="1" dirty="0">
                <a:solidFill>
                  <a:schemeClr val="lt1"/>
                </a:solidFill>
                <a:latin typeface="Tajawal"/>
                <a:ea typeface="Tajawal"/>
                <a:cs typeface="Tajawal"/>
                <a:sym typeface="Tajawal"/>
              </a:rPr>
              <a:t>10 خطوات عملية.</a:t>
            </a:r>
            <a:endParaRPr sz="2600" b="1" dirty="0">
              <a:solidFill>
                <a:schemeClr val="lt1"/>
              </a:solidFill>
              <a:latin typeface="Tajawal"/>
              <a:ea typeface="Tajawal"/>
              <a:cs typeface="Tajawal"/>
              <a:sym typeface="Tajaw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للبيانات والأبحاث دور جوهري في تحديد الطريقة التي ستعالج بها قضية المناصرة وصياغة الحجج المقنعة لها. وذلك لا يتضمن الأشكال الكمية للبيانات فقط بل يشمل الأشكال النوعية ايضاً كالخطابات، التصريحات السابقة لصانعي القرار، تحليلات المؤسسات الفكرية والمنظمات الأخرى وغيرها من أشكال تداول القضية والنقاش حولها. كما أن بيانات استطلاعات الرأي تعتبر مصدراً مقنعاً ومفيداً لصانعي القرار، خاصًة وأنهم غالباً ما يتابعونها لرصد تأثير سياساتهم وأدائهم على الرأي العام.</a:t>
            </a:r>
            <a:endParaRPr lang="fr-FR" dirty="0">
              <a:solidFill>
                <a:schemeClr val="tx1"/>
              </a:solidFill>
              <a:cs typeface="Al Bayan Plain" pitchFamily="2" charset="-78"/>
            </a:endParaRPr>
          </a:p>
          <a:p>
            <a:pPr algn="r" rtl="1"/>
            <a:endParaRPr lang="ar-SA" dirty="0">
              <a:solidFill>
                <a:schemeClr val="tx1"/>
              </a:solidFill>
              <a:cs typeface="Al Bayan Plain" pitchFamily="2" charset="-78"/>
            </a:endParaRP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بالنظر الى البيانات، هل يمكن واقعيا الوصول الى الهدف؟ أي نوع من البيانات تدعم حججك بالطريقة الأفضل؟ هل بإمكانك إعادة تركيب الأدلة مع أدلة جديدة للتأثير على عملية صنع السياسة بطريقة فعالة؟</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4724940" y="1218945"/>
            <a:ext cx="3132589" cy="369332"/>
          </a:xfrm>
          <a:prstGeom prst="rect">
            <a:avLst/>
          </a:prstGeom>
          <a:noFill/>
        </p:spPr>
        <p:txBody>
          <a:bodyPr wrap="none" rtlCol="0">
            <a:spAutoFit/>
          </a:bodyPr>
          <a:lstStyle/>
          <a:p>
            <a:pPr algn="r" rtl="1"/>
            <a:r>
              <a:rPr lang="ar-SA" sz="1800" dirty="0">
                <a:cs typeface="Al Bayan Plain" pitchFamily="2" charset="-78"/>
              </a:rPr>
              <a:t>7 استخدام البيانات والأبحاث من أجل المناصرة</a:t>
            </a:r>
            <a:endParaRPr lang="en-US" sz="1800" b="1" dirty="0"/>
          </a:p>
        </p:txBody>
      </p:sp>
    </p:spTree>
    <p:extLst>
      <p:ext uri="{BB962C8B-B14F-4D97-AF65-F5344CB8AC3E}">
        <p14:creationId xmlns:p14="http://schemas.microsoft.com/office/powerpoint/2010/main" val="63308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ينبغي على رسائل المناصرة أن تكون موجزة ومقنعة وأن تلخص هدف المناصرة وأسباب الدعوة إليها وكيفية تحقيق أهدافها. بالطبع سوف يكون التجاوب مع تلك الرسائل مختلفاً مع اختلاف الجماهير وبالتالي عليك أن تختار الرسائل ووسائل الاتصال المناسبة لإيصال رسالتك حسب الجمهور المستهدف.</a:t>
            </a:r>
            <a:endParaRPr lang="fr-FR" dirty="0">
              <a:solidFill>
                <a:schemeClr val="tx1"/>
              </a:solidFill>
              <a:cs typeface="Al Bayan Plain" pitchFamily="2" charset="-78"/>
            </a:endParaRPr>
          </a:p>
          <a:p>
            <a:pPr algn="r" rtl="1"/>
            <a:endParaRPr lang="ar-SA" dirty="0">
              <a:solidFill>
                <a:schemeClr val="tx1"/>
              </a:solidFill>
              <a:cs typeface="Al Bayan Plain" pitchFamily="2" charset="-78"/>
            </a:endParaRP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كيف ينظر الجمهور المستهدف الى قضيتك وما هي طبيعة النقاش الذي يدور بينهم حول الحلول المحتملة لها؟ ما هي الرسالة التي ستجعل ذلك الجمهور يراجع افتراضاته </a:t>
            </a:r>
            <a:r>
              <a:rPr lang="ar-SA" dirty="0" err="1">
                <a:solidFill>
                  <a:schemeClr val="tx1"/>
                </a:solidFill>
                <a:cs typeface="Al Bayan Plain" pitchFamily="2" charset="-78"/>
              </a:rPr>
              <a:t>ويغيير</a:t>
            </a:r>
            <a:r>
              <a:rPr lang="ar-SA" dirty="0">
                <a:solidFill>
                  <a:schemeClr val="tx1"/>
                </a:solidFill>
                <a:cs typeface="Al Bayan Plain" pitchFamily="2" charset="-78"/>
              </a:rPr>
              <a:t> موقفه المبني عليها ليتبن موقفك؟ هل رسالتك مقنعة لهم، سهلة المنال وذات صلة بنقاشهم الحالي حولها وهل تركز بما فيه الكفاية على توفير حلول عملية ضمن ذلك الإطار؟</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5608195" y="1218945"/>
            <a:ext cx="2249334" cy="369332"/>
          </a:xfrm>
          <a:prstGeom prst="rect">
            <a:avLst/>
          </a:prstGeom>
          <a:noFill/>
        </p:spPr>
        <p:txBody>
          <a:bodyPr wrap="none" rtlCol="0">
            <a:spAutoFit/>
          </a:bodyPr>
          <a:lstStyle/>
          <a:p>
            <a:pPr algn="r" rtl="1"/>
            <a:r>
              <a:rPr lang="fr-FR" sz="1800" b="1" dirty="0">
                <a:cs typeface="Al Bayan Plain" pitchFamily="2" charset="-78"/>
              </a:rPr>
              <a:t>8</a:t>
            </a:r>
            <a:r>
              <a:rPr lang="ar-SA" sz="1800" b="1" dirty="0">
                <a:cs typeface="Al Bayan Plain" pitchFamily="2" charset="-78"/>
              </a:rPr>
              <a:t> تطوير وتقديم رسائل المناصرة</a:t>
            </a:r>
            <a:endParaRPr lang="en-US" sz="1800" b="1" dirty="0"/>
          </a:p>
        </p:txBody>
      </p:sp>
    </p:spTree>
    <p:extLst>
      <p:ext uri="{BB962C8B-B14F-4D97-AF65-F5344CB8AC3E}">
        <p14:creationId xmlns:p14="http://schemas.microsoft.com/office/powerpoint/2010/main" val="77839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فرص التأثير على الجماهير الرئيسية غالبا ما تكون محدودة، ووصول المقترحات والتحاليل إلى عملية صنع القرار في الوقت المناسب أمر مهم جداً لزيادة فرص التأثير. كما أن الإعداد الدقيق والشامل المصحوب بالتوقيت المُحكم والحجج المقنعة والمعروضة بأسلوب مقنع يجعل من نافذة التصرف الدقيقة فرصة لعملية مناصرة ناجحة.</a:t>
            </a: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إذا كانت لديك فرصة واحدة فقط للوصول إلى صانع القرار، ماذا ستقول له وكيف؟ ما هو أفضل وقت لإطلاق حملة المناصرة لقضيتك؟ كيف ستقدم رسالتك بحيث تضمن أنها مقنعة وتستعصي على النسيان؟ من الذي ينبغي أن يرأس الحملة أو أن يكون وجهها والمتحدث باسمها؟</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2320436" y="1218945"/>
            <a:ext cx="5537093" cy="369332"/>
          </a:xfrm>
          <a:prstGeom prst="rect">
            <a:avLst/>
          </a:prstGeom>
          <a:noFill/>
        </p:spPr>
        <p:txBody>
          <a:bodyPr wrap="none" rtlCol="0">
            <a:spAutoFit/>
          </a:bodyPr>
          <a:lstStyle/>
          <a:p>
            <a:pPr algn="r" rtl="1"/>
            <a:r>
              <a:rPr lang="ar-SA" sz="1800" b="1" dirty="0">
                <a:cs typeface="Al Bayan Plain" pitchFamily="2" charset="-78"/>
              </a:rPr>
              <a:t>٩ تقديم عروض مقنعة في الأوقات الحرجة، والحفاظ على العلاقات مع صناع القرار</a:t>
            </a:r>
            <a:endParaRPr lang="en-US" sz="1800" b="1" dirty="0"/>
          </a:p>
        </p:txBody>
      </p:sp>
    </p:spTree>
    <p:extLst>
      <p:ext uri="{BB962C8B-B14F-4D97-AF65-F5344CB8AC3E}">
        <p14:creationId xmlns:p14="http://schemas.microsoft.com/office/powerpoint/2010/main" val="231286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لتطوير قدراتك على المناصرة، عليك معرفة ما إذا كنت (أو ستكون) ناجحاً، وما إذا حققت حملة المناصرة أهدافها المحددة.</a:t>
            </a:r>
            <a:endParaRPr lang="fr-FR" dirty="0">
              <a:solidFill>
                <a:schemeClr val="tx1"/>
              </a:solidFill>
              <a:cs typeface="Al Bayan Plain" pitchFamily="2" charset="-78"/>
            </a:endParaRPr>
          </a:p>
          <a:p>
            <a:pPr algn="r" rtl="1"/>
            <a:endParaRPr lang="ar-SA" dirty="0">
              <a:solidFill>
                <a:schemeClr val="tx1"/>
              </a:solidFill>
              <a:cs typeface="Al Bayan Plain" pitchFamily="2" charset="-78"/>
            </a:endParaRP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كيف يمكنك معرفة ما إذا كنت قد نجحت في الوصول إلى هدف المناصرة لقضيتك؟ كيف يمكن تحسين استراتيجيات المناصرة الخاصة بقضيتك؟</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6101919" y="1218945"/>
            <a:ext cx="1755610" cy="369332"/>
          </a:xfrm>
          <a:prstGeom prst="rect">
            <a:avLst/>
          </a:prstGeom>
          <a:noFill/>
        </p:spPr>
        <p:txBody>
          <a:bodyPr wrap="none" rtlCol="0">
            <a:spAutoFit/>
          </a:bodyPr>
          <a:lstStyle/>
          <a:p>
            <a:pPr algn="r" rtl="1"/>
            <a:r>
              <a:rPr lang="ar-SA" sz="1800" dirty="0">
                <a:cs typeface="Al Bayan Plain" pitchFamily="2" charset="-78"/>
              </a:rPr>
              <a:t>10 تقييم جهود المناصرة</a:t>
            </a:r>
            <a:endParaRPr lang="en-US" sz="1800" b="1" dirty="0"/>
          </a:p>
        </p:txBody>
      </p:sp>
    </p:spTree>
    <p:extLst>
      <p:ext uri="{BB962C8B-B14F-4D97-AF65-F5344CB8AC3E}">
        <p14:creationId xmlns:p14="http://schemas.microsoft.com/office/powerpoint/2010/main" val="126371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 عريضة الحياة كحملة مناصرة.</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6903422" y="1218945"/>
            <a:ext cx="954107" cy="369332"/>
          </a:xfrm>
          <a:prstGeom prst="rect">
            <a:avLst/>
          </a:prstGeom>
          <a:noFill/>
        </p:spPr>
        <p:txBody>
          <a:bodyPr wrap="none" rtlCol="0">
            <a:spAutoFit/>
          </a:bodyPr>
          <a:lstStyle/>
          <a:p>
            <a:pPr algn="r" rtl="1"/>
            <a:r>
              <a:rPr lang="ar-SA" sz="1800" b="1" dirty="0">
                <a:cs typeface="Al Bayan Plain" pitchFamily="2" charset="-78"/>
              </a:rPr>
              <a:t>تحليل حالة.</a:t>
            </a:r>
            <a:endParaRPr lang="en-US" sz="1800" b="1" dirty="0"/>
          </a:p>
        </p:txBody>
      </p:sp>
    </p:spTree>
    <p:extLst>
      <p:ext uri="{BB962C8B-B14F-4D97-AF65-F5344CB8AC3E}">
        <p14:creationId xmlns:p14="http://schemas.microsoft.com/office/powerpoint/2010/main" val="243668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A8F2DECA-7C35-DE47-B496-997270B05B31}"/>
              </a:ext>
            </a:extLst>
          </p:cNvPr>
          <p:cNvPicPr>
            <a:picLocks noChangeAspect="1"/>
          </p:cNvPicPr>
          <p:nvPr/>
        </p:nvPicPr>
        <p:blipFill>
          <a:blip r:embed="rId5"/>
          <a:stretch>
            <a:fillRect/>
          </a:stretch>
        </p:blipFill>
        <p:spPr>
          <a:xfrm>
            <a:off x="1408056" y="741200"/>
            <a:ext cx="6327887" cy="4212000"/>
          </a:xfrm>
          <a:prstGeom prst="rect">
            <a:avLst/>
          </a:prstGeom>
        </p:spPr>
      </p:pic>
    </p:spTree>
    <p:extLst>
      <p:ext uri="{BB962C8B-B14F-4D97-AF65-F5344CB8AC3E}">
        <p14:creationId xmlns:p14="http://schemas.microsoft.com/office/powerpoint/2010/main" val="14831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2C3CEFD-7060-E540-B261-DB0ACD8B58F8}"/>
              </a:ext>
            </a:extLst>
          </p:cNvPr>
          <p:cNvPicPr>
            <a:picLocks noChangeAspect="1"/>
          </p:cNvPicPr>
          <p:nvPr/>
        </p:nvPicPr>
        <p:blipFill>
          <a:blip r:embed="rId5"/>
          <a:stretch>
            <a:fillRect/>
          </a:stretch>
        </p:blipFill>
        <p:spPr>
          <a:xfrm>
            <a:off x="834396" y="823500"/>
            <a:ext cx="7475207" cy="4320000"/>
          </a:xfrm>
          <a:prstGeom prst="rect">
            <a:avLst/>
          </a:prstGeom>
        </p:spPr>
      </p:pic>
    </p:spTree>
    <p:extLst>
      <p:ext uri="{BB962C8B-B14F-4D97-AF65-F5344CB8AC3E}">
        <p14:creationId xmlns:p14="http://schemas.microsoft.com/office/powerpoint/2010/main" val="150080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B6BFD155-D7C7-B343-BA29-CEAE9E113AD3}"/>
              </a:ext>
            </a:extLst>
          </p:cNvPr>
          <p:cNvPicPr>
            <a:picLocks noChangeAspect="1"/>
          </p:cNvPicPr>
          <p:nvPr/>
        </p:nvPicPr>
        <p:blipFill>
          <a:blip r:embed="rId5"/>
          <a:stretch>
            <a:fillRect/>
          </a:stretch>
        </p:blipFill>
        <p:spPr>
          <a:xfrm>
            <a:off x="336025" y="953899"/>
            <a:ext cx="8652043" cy="3999301"/>
          </a:xfrm>
          <a:prstGeom prst="rect">
            <a:avLst/>
          </a:prstGeom>
        </p:spPr>
      </p:pic>
    </p:spTree>
    <p:extLst>
      <p:ext uri="{BB962C8B-B14F-4D97-AF65-F5344CB8AC3E}">
        <p14:creationId xmlns:p14="http://schemas.microsoft.com/office/powerpoint/2010/main" val="174561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7E7D6CC-FF70-EC4F-B747-15CF343FC18B}"/>
              </a:ext>
            </a:extLst>
          </p:cNvPr>
          <p:cNvSpPr txBox="1"/>
          <p:nvPr/>
        </p:nvSpPr>
        <p:spPr>
          <a:xfrm>
            <a:off x="4429366" y="1936376"/>
            <a:ext cx="3626377" cy="1415772"/>
          </a:xfrm>
          <a:prstGeom prst="rect">
            <a:avLst/>
          </a:prstGeom>
          <a:noFill/>
        </p:spPr>
        <p:txBody>
          <a:bodyPr wrap="none" rtlCol="0">
            <a:spAutoFit/>
          </a:bodyPr>
          <a:lstStyle/>
          <a:p>
            <a:pPr lvl="1" indent="-257175" algn="r" rtl="1"/>
            <a:endParaRPr lang="ar-SA" sz="2400" dirty="0">
              <a:latin typeface="Al Tarikh" pitchFamily="2" charset="-78"/>
              <a:cs typeface="Al Bayan Plain" pitchFamily="2" charset="-78"/>
            </a:endParaRPr>
          </a:p>
          <a:p>
            <a:pPr marL="85725" lvl="1" indent="-342900" algn="r" rtl="1">
              <a:buFontTx/>
              <a:buChar char="-"/>
            </a:pPr>
            <a:r>
              <a:rPr lang="ar-SA" sz="2400" dirty="0">
                <a:latin typeface="Al Tarikh" pitchFamily="2" charset="-78"/>
                <a:cs typeface="Al Bayan Plain" pitchFamily="2" charset="-78"/>
              </a:rPr>
              <a:t>10 خطوات للتخطيط لحملة مناصرة</a:t>
            </a:r>
          </a:p>
          <a:p>
            <a:pPr marL="85725" lvl="1" indent="-342900" algn="r" rtl="1">
              <a:buFontTx/>
              <a:buChar char="-"/>
            </a:pPr>
            <a:r>
              <a:rPr lang="ar-SA" sz="2400">
                <a:latin typeface="Al Tarikh" pitchFamily="2" charset="-78"/>
                <a:cs typeface="Al Bayan Plain" pitchFamily="2" charset="-78"/>
              </a:rPr>
              <a:t>تحليل حالة عريضة </a:t>
            </a:r>
            <a:r>
              <a:rPr lang="ar-SA" sz="2400" dirty="0">
                <a:latin typeface="Al Tarikh" pitchFamily="2" charset="-78"/>
                <a:cs typeface="Al Bayan Plain" pitchFamily="2" charset="-78"/>
              </a:rPr>
              <a:t>الحياة في المغرب.</a:t>
            </a:r>
          </a:p>
          <a:p>
            <a:endParaRPr lang="en-US" dirty="0"/>
          </a:p>
        </p:txBody>
      </p:sp>
      <p:sp>
        <p:nvSpPr>
          <p:cNvPr id="4" name="TextBox 3">
            <a:extLst>
              <a:ext uri="{FF2B5EF4-FFF2-40B4-BE49-F238E27FC236}">
                <a16:creationId xmlns:a16="http://schemas.microsoft.com/office/drawing/2014/main" id="{CBC0BBAF-3C68-614D-8035-C85B7E87EE4A}"/>
              </a:ext>
            </a:extLst>
          </p:cNvPr>
          <p:cNvSpPr txBox="1"/>
          <p:nvPr/>
        </p:nvSpPr>
        <p:spPr>
          <a:xfrm>
            <a:off x="7042324" y="1290045"/>
            <a:ext cx="1013419" cy="646331"/>
          </a:xfrm>
          <a:prstGeom prst="rect">
            <a:avLst/>
          </a:prstGeom>
          <a:noFill/>
        </p:spPr>
        <p:txBody>
          <a:bodyPr wrap="none" rtlCol="0">
            <a:spAutoFit/>
          </a:bodyPr>
          <a:lstStyle/>
          <a:p>
            <a:pPr marR="0" algn="r" rtl="1">
              <a:lnSpc>
                <a:spcPct val="100000"/>
              </a:lnSpc>
              <a:spcBef>
                <a:spcPts val="0"/>
              </a:spcBef>
              <a:spcAft>
                <a:spcPts val="0"/>
              </a:spcAft>
              <a:buClr>
                <a:srgbClr val="000000"/>
              </a:buClr>
              <a:buFont typeface="Arial"/>
            </a:pPr>
            <a:r>
              <a:rPr lang="ar-SA" sz="3600" dirty="0">
                <a:cs typeface="Al Bayan Plain" pitchFamily="2" charset="-78"/>
              </a:rPr>
              <a:t>المحاور</a:t>
            </a:r>
            <a:endParaRPr lang="en-US" sz="3600" dirty="0">
              <a:cs typeface="Al Bayan Plain" pitchFamily="2" charset="-78"/>
            </a:endParaRPr>
          </a:p>
        </p:txBody>
      </p:sp>
    </p:spTree>
    <p:extLst>
      <p:ext uri="{BB962C8B-B14F-4D97-AF65-F5344CB8AC3E}">
        <p14:creationId xmlns:p14="http://schemas.microsoft.com/office/powerpoint/2010/main" val="138101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1ADCF236-EEC8-F545-92D5-66864899F80C}"/>
              </a:ext>
            </a:extLst>
          </p:cNvPr>
          <p:cNvSpPr txBox="1">
            <a:spLocks/>
          </p:cNvSpPr>
          <p:nvPr/>
        </p:nvSpPr>
        <p:spPr>
          <a:xfrm>
            <a:off x="1286470" y="1719543"/>
            <a:ext cx="6571059" cy="2562225"/>
          </a:xfrm>
          <a:prstGeom prst="rect">
            <a:avLst/>
          </a:prstGeom>
          <a:noFill/>
          <a:ln>
            <a:noFill/>
          </a:ln>
        </p:spPr>
        <p:txBody>
          <a:bodyPr spcFirstLastPara="1" wrap="square" lIns="91425" tIns="91425" rIns="91425" bIns="91425" anchor="b"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17463" indent="0" algn="r" rtl="1"/>
            <a:r>
              <a:rPr lang="ar-SA" dirty="0">
                <a:solidFill>
                  <a:schemeClr val="tx1"/>
                </a:solidFill>
                <a:cs typeface="Al Bayan Plain" pitchFamily="2" charset="-78"/>
              </a:rPr>
              <a:t>- المناصرة هي محاولة منظمة لتغيير السياسة، ممارسة السياسة، و/أو المواقف من خلال تقديم الأدلة والحجج التي تشرح لماذا وكيف ينبغي أن يحدث التغيير.</a:t>
            </a:r>
          </a:p>
          <a:p>
            <a:pPr algn="r" rtl="1"/>
            <a:endParaRPr lang="ar-SA" dirty="0">
              <a:solidFill>
                <a:schemeClr val="tx1"/>
              </a:solidFill>
              <a:cs typeface="Al Bayan Plain" pitchFamily="2" charset="-78"/>
            </a:endParaRPr>
          </a:p>
          <a:p>
            <a:pPr marL="17463" indent="0" algn="r" rtl="1">
              <a:lnSpc>
                <a:spcPct val="110000"/>
              </a:lnSpc>
            </a:pPr>
            <a:r>
              <a:rPr lang="ar-SA" dirty="0">
                <a:solidFill>
                  <a:schemeClr val="tx1"/>
                </a:solidFill>
                <a:cs typeface="Al Bayan Plain" pitchFamily="2" charset="-78"/>
              </a:rPr>
              <a:t>- المناصرة هي عملية التفاوض والوساطة والحوار، التي من خلالها تتبنى شبكات النفوذ، وقادة الرأي، وفي نهاية المطاف، صناع القرار، أفكارك، وأدلتك، ومقترحاتك، والعمل بها فيما بعد.</a:t>
            </a:r>
          </a:p>
          <a:p>
            <a:pPr marL="17463" indent="0" algn="r" rtl="1">
              <a:lnSpc>
                <a:spcPct val="110000"/>
              </a:lnSpc>
            </a:pPr>
            <a:endParaRPr lang="ar-SA" dirty="0">
              <a:solidFill>
                <a:schemeClr val="tx1"/>
              </a:solidFill>
              <a:cs typeface="Al Bayan Plain" pitchFamily="2" charset="-78"/>
            </a:endParaRPr>
          </a:p>
          <a:p>
            <a:pPr marL="17463" indent="0" algn="r" rtl="1">
              <a:lnSpc>
                <a:spcPct val="110000"/>
              </a:lnSpc>
            </a:pPr>
            <a:r>
              <a:rPr lang="ar-SA" dirty="0">
                <a:solidFill>
                  <a:schemeClr val="tx1"/>
                </a:solidFill>
                <a:cs typeface="Al Bayan Plain" pitchFamily="2" charset="-78"/>
              </a:rPr>
              <a:t>- المناصرة هي مجموعة واسعة من الأنشطة التي تجرى للتأثير</a:t>
            </a:r>
            <a:r>
              <a:rPr lang="fr-FR" dirty="0">
                <a:solidFill>
                  <a:schemeClr val="tx1"/>
                </a:solidFill>
                <a:cs typeface="Al Bayan Plain" pitchFamily="2" charset="-78"/>
              </a:rPr>
              <a:t> </a:t>
            </a:r>
            <a:r>
              <a:rPr lang="ar-SA" dirty="0">
                <a:solidFill>
                  <a:schemeClr val="tx1"/>
                </a:solidFill>
                <a:cs typeface="Al Bayan Plain" pitchFamily="2" charset="-78"/>
              </a:rPr>
              <a:t>على صناع القرار على مختلف المستويات. هذا التعريف لا يتضمن فقط أعمال المناصرة التقليدية مثل  التقاضي، الضغط، وتوعية العامة ، ولكن أيضا بناء القدرات، وتكوين شبكات، بناء علاقات، الاتصال، وتنمية المهارات القيادية.</a:t>
            </a:r>
          </a:p>
          <a:p>
            <a:pPr algn="r" rtl="1"/>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ADC87431-948F-394F-9261-0817DA6D32D1}"/>
              </a:ext>
            </a:extLst>
          </p:cNvPr>
          <p:cNvSpPr txBox="1"/>
          <p:nvPr/>
        </p:nvSpPr>
        <p:spPr>
          <a:xfrm>
            <a:off x="6531525" y="985533"/>
            <a:ext cx="1326004" cy="400110"/>
          </a:xfrm>
          <a:prstGeom prst="rect">
            <a:avLst/>
          </a:prstGeom>
          <a:noFill/>
        </p:spPr>
        <p:txBody>
          <a:bodyPr wrap="none" rtlCol="0">
            <a:spAutoFit/>
          </a:bodyPr>
          <a:lstStyle/>
          <a:p>
            <a:pPr algn="r" rtl="1"/>
            <a:r>
              <a:rPr lang="ar-SA" sz="2000" b="1" dirty="0">
                <a:cs typeface="Al Bayan Plain" pitchFamily="2" charset="-78"/>
              </a:rPr>
              <a:t>تعريف المناصرة</a:t>
            </a:r>
            <a:endParaRPr lang="en-US" sz="2000" b="1" dirty="0">
              <a:cs typeface="Al Bayan Plain" pitchFamily="2" charset="-78"/>
            </a:endParaRPr>
          </a:p>
        </p:txBody>
      </p:sp>
    </p:spTree>
    <p:extLst>
      <p:ext uri="{BB962C8B-B14F-4D97-AF65-F5344CB8AC3E}">
        <p14:creationId xmlns:p14="http://schemas.microsoft.com/office/powerpoint/2010/main" val="41624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فهم المشكلة التي تريد حلها هي الخطوة الأولى لتطوير استراتيجية المناصرة.</a:t>
            </a:r>
            <a:endParaRPr lang="fr-FR" dirty="0">
              <a:solidFill>
                <a:schemeClr val="tx1"/>
              </a:solidFill>
              <a:cs typeface="Al Bayan Plain" pitchFamily="2" charset="-78"/>
            </a:endParaRPr>
          </a:p>
          <a:p>
            <a:pPr algn="r" rtl="1"/>
            <a:endParaRPr lang="fr-FR" dirty="0">
              <a:solidFill>
                <a:schemeClr val="tx1"/>
              </a:solidFill>
              <a:cs typeface="Al Bayan Plain" pitchFamily="2" charset="-78"/>
            </a:endParaRPr>
          </a:p>
          <a:p>
            <a:pPr algn="r" rtl="1"/>
            <a:r>
              <a:rPr lang="ar-SA" dirty="0">
                <a:solidFill>
                  <a:schemeClr val="tx1"/>
                </a:solidFill>
                <a:cs typeface="Al Bayan Plain" pitchFamily="2" charset="-78"/>
              </a:rPr>
              <a:t>أسئلة مهمة:</a:t>
            </a:r>
            <a:endParaRPr lang="fr-FR" dirty="0">
              <a:solidFill>
                <a:schemeClr val="tx1"/>
              </a:solidFill>
              <a:cs typeface="Al Bayan Plain" pitchFamily="2" charset="-78"/>
            </a:endParaRPr>
          </a:p>
          <a:p>
            <a:pPr algn="r" rtl="1"/>
            <a:endParaRPr lang="ar-SA" dirty="0">
              <a:solidFill>
                <a:schemeClr val="tx1"/>
              </a:solidFill>
              <a:cs typeface="Al Bayan Plain" pitchFamily="2" charset="-78"/>
            </a:endParaRPr>
          </a:p>
          <a:p>
            <a:pPr marL="7938" indent="0" algn="just" rtl="1"/>
            <a:r>
              <a:rPr lang="ar-SA" dirty="0">
                <a:solidFill>
                  <a:schemeClr val="tx1"/>
                </a:solidFill>
                <a:cs typeface="Al Bayan Plain" pitchFamily="2" charset="-78"/>
              </a:rPr>
              <a:t>ما هي المشكلة التي تريد حلها؟ ما هو السبب الجذري للمشكلة؟ ما هي الدلائل التي لديك عن هذه المشكلة؟ هل ستساعدك المناصرة </a:t>
            </a:r>
            <a:r>
              <a:rPr lang="ar-SA" sz="1700" dirty="0">
                <a:solidFill>
                  <a:schemeClr val="tx1"/>
                </a:solidFill>
                <a:cs typeface="Al Bayan Plain" pitchFamily="2" charset="-78"/>
              </a:rPr>
              <a:t>لمعالجة</a:t>
            </a:r>
            <a:r>
              <a:rPr lang="ar-SA" dirty="0">
                <a:solidFill>
                  <a:schemeClr val="tx1"/>
                </a:solidFill>
                <a:cs typeface="Al Bayan Plain" pitchFamily="2" charset="-78"/>
              </a:rPr>
              <a:t> هذه المشكلة؟ هل من الممكن للقضية أن تجلب مجموعات متنوعة من الفاعلين معا لتكوين تحالف قوي؟</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4688071" y="1218945"/>
            <a:ext cx="3169458" cy="369332"/>
          </a:xfrm>
          <a:prstGeom prst="rect">
            <a:avLst/>
          </a:prstGeom>
          <a:noFill/>
        </p:spPr>
        <p:txBody>
          <a:bodyPr wrap="none" rtlCol="0">
            <a:spAutoFit/>
          </a:bodyPr>
          <a:lstStyle/>
          <a:p>
            <a:pPr algn="r" rtl="1"/>
            <a:r>
              <a:rPr lang="ar-SA" sz="1800" b="1" dirty="0">
                <a:cs typeface="Al Bayan Plain" pitchFamily="2" charset="-78"/>
              </a:rPr>
              <a:t>1 تحديد وتحليل المشكلة التي تريد أن تتناولها</a:t>
            </a:r>
            <a:endParaRPr lang="en-US" sz="1800" b="1" dirty="0"/>
          </a:p>
        </p:txBody>
      </p:sp>
    </p:spTree>
    <p:extLst>
      <p:ext uri="{BB962C8B-B14F-4D97-AF65-F5344CB8AC3E}">
        <p14:creationId xmlns:p14="http://schemas.microsoft.com/office/powerpoint/2010/main" val="362939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fontScale="925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lnSpc>
                <a:spcPct val="110000"/>
              </a:lnSpc>
            </a:pPr>
            <a:r>
              <a:rPr lang="ar-SA" dirty="0">
                <a:solidFill>
                  <a:schemeClr val="tx1"/>
                </a:solidFill>
                <a:cs typeface="Al Bayan Plain" pitchFamily="2" charset="-78"/>
              </a:rPr>
              <a:t>معرفة العقبات التي تقف في طريق الوصول الى عملية صنع السياسات مهم لتحديد موضع تركيز الجهد.</a:t>
            </a:r>
          </a:p>
          <a:p>
            <a:pPr algn="r" rtl="1">
              <a:lnSpc>
                <a:spcPct val="110000"/>
              </a:lnSpc>
            </a:pPr>
            <a:endParaRPr lang="ar-SA" dirty="0">
              <a:solidFill>
                <a:schemeClr val="tx1"/>
              </a:solidFill>
              <a:cs typeface="Al Bayan Plain" pitchFamily="2" charset="-78"/>
            </a:endParaRPr>
          </a:p>
          <a:p>
            <a:pPr algn="r" rtl="1">
              <a:lnSpc>
                <a:spcPct val="110000"/>
              </a:lnSpc>
            </a:pPr>
            <a:r>
              <a:rPr lang="ar-SA" dirty="0">
                <a:solidFill>
                  <a:schemeClr val="tx1"/>
                </a:solidFill>
                <a:cs typeface="Al Bayan Plain" pitchFamily="2" charset="-78"/>
              </a:rPr>
              <a:t>أسئلة مهمة:</a:t>
            </a:r>
          </a:p>
          <a:p>
            <a:pPr algn="r" rtl="1">
              <a:lnSpc>
                <a:spcPct val="110000"/>
              </a:lnSpc>
            </a:pPr>
            <a:r>
              <a:rPr lang="ar-SA" dirty="0">
                <a:solidFill>
                  <a:schemeClr val="tx1"/>
                </a:solidFill>
                <a:cs typeface="Al Bayan Plain" pitchFamily="2" charset="-78"/>
              </a:rPr>
              <a:t>ماذا يعيق عملية رسم السياسات من التحرك في الاتجاه الذي ترغبه وتراه مناسباً لقضيتك؟ ما هي العقبات أو التحديات التي قد تعيق وجود اقبال على اقتراحاتك واتخاذ إجراءات بشأنها؟ ما هي نوافذ الدخول المحتملة للوصول إلى صناع القرار المشاركين في النقاش؟</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5273167" y="1218945"/>
            <a:ext cx="2584362" cy="369332"/>
          </a:xfrm>
          <a:prstGeom prst="rect">
            <a:avLst/>
          </a:prstGeom>
          <a:noFill/>
        </p:spPr>
        <p:txBody>
          <a:bodyPr wrap="none" rtlCol="0">
            <a:spAutoFit/>
          </a:bodyPr>
          <a:lstStyle/>
          <a:p>
            <a:pPr algn="r" rtl="1"/>
            <a:r>
              <a:rPr lang="ar-SA" sz="1800" b="1" dirty="0">
                <a:cs typeface="Al Bayan Plain" pitchFamily="2" charset="-78"/>
              </a:rPr>
              <a:t>2 تحديد العقبات والتحديات الراهنة</a:t>
            </a:r>
            <a:endParaRPr lang="en-US" sz="1800" b="1" dirty="0"/>
          </a:p>
        </p:txBody>
      </p:sp>
    </p:spTree>
    <p:extLst>
      <p:ext uri="{BB962C8B-B14F-4D97-AF65-F5344CB8AC3E}">
        <p14:creationId xmlns:p14="http://schemas.microsoft.com/office/powerpoint/2010/main" val="141557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just" rtl="1"/>
            <a:r>
              <a:rPr lang="ar-SA" dirty="0">
                <a:solidFill>
                  <a:schemeClr val="tx1"/>
                </a:solidFill>
                <a:cs typeface="Al Bayan Plain" pitchFamily="2" charset="-78"/>
              </a:rPr>
              <a:t>حدد ما يمكن أن تثري به النقاش حول القضية وحدد المكان المحدد في عملية اتخاذ السياسات الذي فيه تستطيع ان تحقق التغيير الذي ترغب في تحقيقه.</a:t>
            </a:r>
            <a:endParaRPr lang="fr-FR" dirty="0">
              <a:solidFill>
                <a:schemeClr val="tx1"/>
              </a:solidFill>
              <a:cs typeface="Al Bayan Plain" pitchFamily="2" charset="-78"/>
            </a:endParaRPr>
          </a:p>
          <a:p>
            <a:pPr algn="just" rtl="1"/>
            <a:endParaRPr lang="ar-SA" dirty="0">
              <a:solidFill>
                <a:schemeClr val="tx1"/>
              </a:solidFill>
              <a:cs typeface="Al Bayan Plain" pitchFamily="2" charset="-78"/>
            </a:endParaRPr>
          </a:p>
          <a:p>
            <a:pPr algn="just" rtl="1"/>
            <a:r>
              <a:rPr lang="ar-SA" dirty="0">
                <a:solidFill>
                  <a:schemeClr val="tx1"/>
                </a:solidFill>
                <a:cs typeface="Al Bayan Plain" pitchFamily="2" charset="-78"/>
              </a:rPr>
              <a:t>أسئلة مهمة:</a:t>
            </a:r>
          </a:p>
          <a:p>
            <a:pPr algn="just" rtl="1"/>
            <a:r>
              <a:rPr lang="ar-SA" dirty="0">
                <a:solidFill>
                  <a:schemeClr val="tx1"/>
                </a:solidFill>
                <a:cs typeface="Al Bayan Plain" pitchFamily="2" charset="-78"/>
              </a:rPr>
              <a:t>ما الذي يمكنك أن تساهم به في عملية اتخاذ السياسات كي تعالج العقبات التي تم تحديدها وخلق الزخم الكافي لدفع العملية في الاتجاه الذي تريده؟</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4966993" y="1218945"/>
            <a:ext cx="2890536" cy="369332"/>
          </a:xfrm>
          <a:prstGeom prst="rect">
            <a:avLst/>
          </a:prstGeom>
          <a:noFill/>
        </p:spPr>
        <p:txBody>
          <a:bodyPr wrap="none" rtlCol="0">
            <a:spAutoFit/>
          </a:bodyPr>
          <a:lstStyle/>
          <a:p>
            <a:pPr algn="r" rtl="1"/>
            <a:r>
              <a:rPr lang="ar-SA" sz="1800" b="1" dirty="0">
                <a:cs typeface="Al Bayan Plain" pitchFamily="2" charset="-78"/>
              </a:rPr>
              <a:t>3 تقييم نقاط القوة أو الرافعة الخاصة بك</a:t>
            </a:r>
            <a:endParaRPr lang="en-US" sz="1800" b="1" dirty="0"/>
          </a:p>
        </p:txBody>
      </p:sp>
    </p:spTree>
    <p:extLst>
      <p:ext uri="{BB962C8B-B14F-4D97-AF65-F5344CB8AC3E}">
        <p14:creationId xmlns:p14="http://schemas.microsoft.com/office/powerpoint/2010/main" val="299398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بما أن المشاكل السياسية غالباً ما تكون معقدة، لا بد من تفصيل هدف المناصرة تفصيلاً واضحاً ومركزاً على هدف واحد محدد وقابل للتنفيذ من أجل نجاح جهود المناصرة.</a:t>
            </a:r>
            <a:endParaRPr lang="fr-FR" dirty="0">
              <a:solidFill>
                <a:schemeClr val="tx1"/>
              </a:solidFill>
              <a:cs typeface="Al Bayan Plain" pitchFamily="2" charset="-78"/>
            </a:endParaRPr>
          </a:p>
          <a:p>
            <a:pPr algn="r" rtl="1"/>
            <a:endParaRPr lang="ar-SA" dirty="0">
              <a:solidFill>
                <a:schemeClr val="tx1"/>
              </a:solidFill>
              <a:cs typeface="Al Bayan Plain" pitchFamily="2" charset="-78"/>
            </a:endParaRP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ما هو هدف المناصرة التي تعمل لأجلها؟ هل من السهل فهمه؟ هل يمكن تحقيقه في إطار زمني واقعي؟ هل توجد معلومات وبيانات تظهر أن تحقيق الهدف سيحسن الوضع؟</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6162834" y="1218945"/>
            <a:ext cx="1694695" cy="369332"/>
          </a:xfrm>
          <a:prstGeom prst="rect">
            <a:avLst/>
          </a:prstGeom>
          <a:noFill/>
        </p:spPr>
        <p:txBody>
          <a:bodyPr wrap="none" rtlCol="0">
            <a:spAutoFit/>
          </a:bodyPr>
          <a:lstStyle/>
          <a:p>
            <a:pPr algn="r" rtl="1"/>
            <a:r>
              <a:rPr lang="ar-SA" sz="1800" b="1" dirty="0">
                <a:cs typeface="Al Bayan Plain" pitchFamily="2" charset="-78"/>
              </a:rPr>
              <a:t>4 تحديد هدف المناصرة</a:t>
            </a:r>
            <a:endParaRPr lang="en-US" sz="1800" b="1" dirty="0"/>
          </a:p>
        </p:txBody>
      </p:sp>
    </p:spTree>
    <p:extLst>
      <p:ext uri="{BB962C8B-B14F-4D97-AF65-F5344CB8AC3E}">
        <p14:creationId xmlns:p14="http://schemas.microsoft.com/office/powerpoint/2010/main" val="153012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سوف تلقى نجاحاً أكبر في حشد الدعم لأفكارك حول تغيير سياسة معينة اذا كان هناك اهتمام بالفعل بهذا التغيير أصلاً، لأن ذلك يعزز من موقفك ومن مصداقيتك. قوة المناصرة تتمركز حول القوة العددية، خاصة حين تكون فكرة المناصرة والديمقراطية ظاهرتان جديدتان في المجتمع. مشاركة عدد كبير من الأشخاص وجماعات المصالح ، وبناء التحالفات داخل المنظمة،</a:t>
            </a:r>
            <a:r>
              <a:rPr lang="fr-FR" dirty="0">
                <a:solidFill>
                  <a:schemeClr val="tx1"/>
                </a:solidFill>
                <a:cs typeface="Al Bayan Plain" pitchFamily="2" charset="-78"/>
              </a:rPr>
              <a:t> </a:t>
            </a:r>
            <a:r>
              <a:rPr lang="ar-SA" dirty="0">
                <a:solidFill>
                  <a:schemeClr val="tx1"/>
                </a:solidFill>
                <a:cs typeface="Al Bayan Plain" pitchFamily="2" charset="-78"/>
              </a:rPr>
              <a:t>قد تساعد في بناء توافق في الآراء مما يدعم عملية المناصرة.</a:t>
            </a: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هل هناك اهتمام بقضيتك أصلاً أم هل عليك اثارة هذا </a:t>
            </a:r>
            <a:r>
              <a:rPr lang="ar-SA" dirty="0" err="1">
                <a:solidFill>
                  <a:schemeClr val="tx1"/>
                </a:solidFill>
                <a:cs typeface="Al Bayan Plain" pitchFamily="2" charset="-78"/>
              </a:rPr>
              <a:t>الإهتمام</a:t>
            </a:r>
            <a:r>
              <a:rPr lang="ar-SA" dirty="0">
                <a:solidFill>
                  <a:schemeClr val="tx1"/>
                </a:solidFill>
                <a:cs typeface="Al Bayan Plain" pitchFamily="2" charset="-78"/>
              </a:rPr>
              <a:t>؟ هل لديك التحالفات الضرورية مع الأفراد والمنظمات الرئيسية للوصول إلى هدفك؟ من يمكن دعوته للانضمام لقضيتك؟ من أيضا يصلح ليكون حليفاً؟ كيف يمكنك اثارة اهتمامهم بالهدف تناصر من أجله؟</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6752738" y="1218945"/>
            <a:ext cx="1104791" cy="369332"/>
          </a:xfrm>
          <a:prstGeom prst="rect">
            <a:avLst/>
          </a:prstGeom>
          <a:noFill/>
        </p:spPr>
        <p:txBody>
          <a:bodyPr wrap="none" rtlCol="0">
            <a:spAutoFit/>
          </a:bodyPr>
          <a:lstStyle/>
          <a:p>
            <a:pPr algn="r" rtl="1"/>
            <a:r>
              <a:rPr lang="ar-SA" sz="1800" dirty="0">
                <a:cs typeface="Al Bayan Plain" pitchFamily="2" charset="-78"/>
              </a:rPr>
              <a:t>5 بناء تحالفات</a:t>
            </a:r>
            <a:endParaRPr lang="en-US" sz="1800" b="1" dirty="0"/>
          </a:p>
        </p:txBody>
      </p:sp>
    </p:spTree>
    <p:extLst>
      <p:ext uri="{BB962C8B-B14F-4D97-AF65-F5344CB8AC3E}">
        <p14:creationId xmlns:p14="http://schemas.microsoft.com/office/powerpoint/2010/main" val="412863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78907" y="190300"/>
            <a:ext cx="1244969" cy="369000"/>
          </a:xfrm>
          <a:prstGeom prst="rect">
            <a:avLst/>
          </a:prstGeom>
          <a:noFill/>
          <a:ln>
            <a:noFill/>
          </a:ln>
        </p:spPr>
      </p:pic>
      <p:pic>
        <p:nvPicPr>
          <p:cNvPr id="81" name="Google Shape;81;p17"/>
          <p:cNvPicPr preferRelativeResize="0"/>
          <p:nvPr/>
        </p:nvPicPr>
        <p:blipFill>
          <a:blip r:embed="rId4">
            <a:alphaModFix/>
          </a:blip>
          <a:stretch>
            <a:fillRect/>
          </a:stretch>
        </p:blipFill>
        <p:spPr>
          <a:xfrm>
            <a:off x="336025" y="190300"/>
            <a:ext cx="965125" cy="369000"/>
          </a:xfrm>
          <a:prstGeom prst="rect">
            <a:avLst/>
          </a:prstGeom>
          <a:noFill/>
          <a:ln>
            <a:noFill/>
          </a:ln>
        </p:spPr>
      </p:pic>
      <p:sp>
        <p:nvSpPr>
          <p:cNvPr id="82" name="Google Shape;82;p17"/>
          <p:cNvSpPr/>
          <p:nvPr/>
        </p:nvSpPr>
        <p:spPr>
          <a:xfrm>
            <a:off x="0" y="0"/>
            <a:ext cx="149700" cy="5143500"/>
          </a:xfrm>
          <a:prstGeom prst="rect">
            <a:avLst/>
          </a:prstGeom>
          <a:solidFill>
            <a:srgbClr val="19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5247AFA6-698F-834B-B7CC-B664637AF7CF}"/>
              </a:ext>
            </a:extLst>
          </p:cNvPr>
          <p:cNvSpPr txBox="1">
            <a:spLocks/>
          </p:cNvSpPr>
          <p:nvPr/>
        </p:nvSpPr>
        <p:spPr>
          <a:xfrm>
            <a:off x="1286470" y="1825301"/>
            <a:ext cx="6571059" cy="19431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L="1371600" marR="0" lvl="2"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L="1828800" marR="0" lvl="3"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L="2286000" marR="0" lvl="4"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L="2743200" marR="0" lvl="5"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L="3200400" marR="0" lvl="6"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L="3657600" marR="0" lvl="7"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L="4114800" marR="0" lvl="8" indent="-317500" algn="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r" rtl="1"/>
            <a:r>
              <a:rPr lang="ar-SA" dirty="0">
                <a:solidFill>
                  <a:schemeClr val="tx1"/>
                </a:solidFill>
                <a:cs typeface="Al Bayan Plain" pitchFamily="2" charset="-78"/>
              </a:rPr>
              <a:t>فهم عملية صنع القرار واللاعبين الرئيسيين المشاركين وفهم ما يربطهم ببعضهم البعض أمر بالغ في الأهمية لنجاح المناصرة. لذا، عليك توجيه جهود المناصرة إلى صانعي القرار ومن لهم تأثير على السلطة، مثل الموظفين، والمستشارين، ووسائل الاعلام والجمهور.</a:t>
            </a:r>
            <a:endParaRPr lang="fr-FR" dirty="0">
              <a:solidFill>
                <a:schemeClr val="tx1"/>
              </a:solidFill>
              <a:cs typeface="Al Bayan Plain" pitchFamily="2" charset="-78"/>
            </a:endParaRPr>
          </a:p>
          <a:p>
            <a:pPr algn="r" rtl="1"/>
            <a:endParaRPr lang="ar-SA" dirty="0">
              <a:solidFill>
                <a:schemeClr val="tx1"/>
              </a:solidFill>
              <a:cs typeface="Al Bayan Plain" pitchFamily="2" charset="-78"/>
            </a:endParaRPr>
          </a:p>
          <a:p>
            <a:pPr algn="r" rtl="1"/>
            <a:r>
              <a:rPr lang="ar-SA" dirty="0">
                <a:solidFill>
                  <a:schemeClr val="tx1"/>
                </a:solidFill>
                <a:cs typeface="Al Bayan Plain" pitchFamily="2" charset="-78"/>
              </a:rPr>
              <a:t>أسئلة مهمة:</a:t>
            </a:r>
          </a:p>
          <a:p>
            <a:pPr algn="r" rtl="1"/>
            <a:r>
              <a:rPr lang="ar-SA" dirty="0">
                <a:solidFill>
                  <a:schemeClr val="tx1"/>
                </a:solidFill>
                <a:cs typeface="Al Bayan Plain" pitchFamily="2" charset="-78"/>
              </a:rPr>
              <a:t>من هم صَّناع القرار الذين </a:t>
            </a:r>
            <a:r>
              <a:rPr lang="ar-SA" dirty="0" err="1">
                <a:solidFill>
                  <a:schemeClr val="tx1"/>
                </a:solidFill>
                <a:cs typeface="Al Bayan Plain" pitchFamily="2" charset="-78"/>
              </a:rPr>
              <a:t>بامكانهم</a:t>
            </a:r>
            <a:r>
              <a:rPr lang="ar-SA" dirty="0">
                <a:solidFill>
                  <a:schemeClr val="tx1"/>
                </a:solidFill>
                <a:cs typeface="Al Bayan Plain" pitchFamily="2" charset="-78"/>
              </a:rPr>
              <a:t> إحداث التغيير في قضيتك؟ من </a:t>
            </a:r>
            <a:r>
              <a:rPr lang="ar-SA" dirty="0" err="1">
                <a:solidFill>
                  <a:schemeClr val="tx1"/>
                </a:solidFill>
                <a:cs typeface="Al Bayan Plain" pitchFamily="2" charset="-78"/>
              </a:rPr>
              <a:t>يؤثرعلى</a:t>
            </a:r>
            <a:r>
              <a:rPr lang="ar-SA" dirty="0">
                <a:solidFill>
                  <a:schemeClr val="tx1"/>
                </a:solidFill>
                <a:cs typeface="Al Bayan Plain" pitchFamily="2" charset="-78"/>
              </a:rPr>
              <a:t> هؤلاء؟</a:t>
            </a:r>
            <a:endParaRPr lang="en-FR" dirty="0">
              <a:solidFill>
                <a:schemeClr val="tx1"/>
              </a:solidFill>
              <a:cs typeface="Al Bayan Plain" pitchFamily="2" charset="-78"/>
            </a:endParaRPr>
          </a:p>
        </p:txBody>
      </p:sp>
      <p:sp>
        <p:nvSpPr>
          <p:cNvPr id="2" name="TextBox 1">
            <a:extLst>
              <a:ext uri="{FF2B5EF4-FFF2-40B4-BE49-F238E27FC236}">
                <a16:creationId xmlns:a16="http://schemas.microsoft.com/office/drawing/2014/main" id="{9BA34CF6-8C20-174E-B493-F72CEB491F4C}"/>
              </a:ext>
            </a:extLst>
          </p:cNvPr>
          <p:cNvSpPr txBox="1"/>
          <p:nvPr/>
        </p:nvSpPr>
        <p:spPr>
          <a:xfrm>
            <a:off x="6106729" y="1218945"/>
            <a:ext cx="1750800" cy="369332"/>
          </a:xfrm>
          <a:prstGeom prst="rect">
            <a:avLst/>
          </a:prstGeom>
          <a:noFill/>
        </p:spPr>
        <p:txBody>
          <a:bodyPr wrap="none" rtlCol="0">
            <a:spAutoFit/>
          </a:bodyPr>
          <a:lstStyle/>
          <a:p>
            <a:pPr algn="r" rtl="1"/>
            <a:r>
              <a:rPr lang="fr-FR" sz="1800" dirty="0">
                <a:cs typeface="Al Bayan Plain" pitchFamily="2" charset="-78"/>
              </a:rPr>
              <a:t>6</a:t>
            </a:r>
            <a:r>
              <a:rPr lang="ar-SA" sz="1800" dirty="0">
                <a:cs typeface="Al Bayan Plain" pitchFamily="2" charset="-78"/>
              </a:rPr>
              <a:t> تحديد جمهور المناصرة</a:t>
            </a:r>
            <a:endParaRPr lang="en-US" sz="1800" b="1" dirty="0"/>
          </a:p>
        </p:txBody>
      </p:sp>
    </p:spTree>
    <p:extLst>
      <p:ext uri="{BB962C8B-B14F-4D97-AF65-F5344CB8AC3E}">
        <p14:creationId xmlns:p14="http://schemas.microsoft.com/office/powerpoint/2010/main" val="21477289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9BFBC"/>
        </a:solidFill>
        <a:ln>
          <a:noFill/>
        </a:ln>
      </a:spPr>
      <a:bodyPr spcFirstLastPara="1" wrap="square" lIns="91425" tIns="91425" rIns="91425" bIns="91425" anchor="ctr" anchorCtr="0">
        <a:noAutofit/>
      </a:bodyPr>
      <a:lstStyle>
        <a:defPPr marL="0" indent="0" algn="l" rtl="0">
          <a:spcBef>
            <a:spcPts val="0"/>
          </a:spcBef>
          <a:spcAft>
            <a:spcPts val="0"/>
          </a:spcAft>
          <a:buNone/>
          <a:defRPr/>
        </a:defPPr>
      </a:lst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1005</Words>
  <Application>Microsoft Macintosh PowerPoint</Application>
  <PresentationFormat>On-screen Show (16:9)</PresentationFormat>
  <Paragraphs>64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Al Tarikh</vt:lpstr>
      <vt:lpstr>Arial</vt:lpstr>
      <vt:lpstr>Tajawal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10</cp:revision>
  <dcterms:modified xsi:type="dcterms:W3CDTF">2022-06-12T13:26:31Z</dcterms:modified>
</cp:coreProperties>
</file>