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56" r:id="rId2"/>
    <p:sldId id="257" r:id="rId3"/>
    <p:sldId id="258" r:id="rId4"/>
    <p:sldId id="262" r:id="rId5"/>
    <p:sldId id="259" r:id="rId6"/>
    <p:sldId id="261" r:id="rId7"/>
    <p:sldId id="263" r:id="rId8"/>
    <p:sldId id="264" r:id="rId9"/>
    <p:sldId id="260" r:id="rId10"/>
    <p:sldId id="266" r:id="rId11"/>
    <p:sldId id="268" r:id="rId12"/>
    <p:sldId id="269" r:id="rId13"/>
    <p:sldId id="267" r:id="rId14"/>
    <p:sldId id="271" r:id="rId15"/>
    <p:sldId id="270"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62" autoAdjust="0"/>
  </p:normalViewPr>
  <p:slideViewPr>
    <p:cSldViewPr>
      <p:cViewPr varScale="1">
        <p:scale>
          <a:sx n="81" d="100"/>
          <a:sy n="81" d="100"/>
        </p:scale>
        <p:origin x="149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8BCC69-8129-41CC-84DC-920EB43F910A}" type="datetimeFigureOut">
              <a:rPr lang="it-IT" smtClean="0"/>
              <a:t>23/04/2020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CD87F2-F9C4-44ED-9B1C-3AD676C3ED60}" type="slidenum">
              <a:rPr lang="it-IT" smtClean="0"/>
              <a:t>‹N›</a:t>
            </a:fld>
            <a:endParaRPr lang="it-IT"/>
          </a:p>
        </p:txBody>
      </p:sp>
    </p:spTree>
    <p:extLst>
      <p:ext uri="{BB962C8B-B14F-4D97-AF65-F5344CB8AC3E}">
        <p14:creationId xmlns:p14="http://schemas.microsoft.com/office/powerpoint/2010/main" val="400989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Triangolo isosce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olo 7"/>
          <p:cNvSpPr>
            <a:spLocks noGrp="1"/>
          </p:cNvSpPr>
          <p:nvPr>
            <p:ph type="ctrTitle"/>
          </p:nvPr>
        </p:nvSpPr>
        <p:spPr>
          <a:xfrm>
            <a:off x="540544" y="776288"/>
            <a:ext cx="8062912" cy="1470025"/>
          </a:xfrm>
        </p:spPr>
        <p:txBody>
          <a:bodyPr anchor="b">
            <a:normAutofit/>
          </a:bodyPr>
          <a:lstStyle>
            <a:lvl1pPr algn="r">
              <a:defRPr sz="4400"/>
            </a:lvl1pPr>
          </a:lstStyle>
          <a:p>
            <a:r>
              <a:rPr kumimoji="0" lang="it-IT"/>
              <a:t>Fare clic per modificare lo stile del titolo</a:t>
            </a:r>
            <a:endParaRPr kumimoji="0" lang="en-US"/>
          </a:p>
        </p:txBody>
      </p:sp>
      <p:sp>
        <p:nvSpPr>
          <p:cNvPr id="9" name="Sottotitolo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28" name="Segnaposto data 27"/>
          <p:cNvSpPr>
            <a:spLocks noGrp="1"/>
          </p:cNvSpPr>
          <p:nvPr>
            <p:ph type="dt" sz="half" idx="10"/>
          </p:nvPr>
        </p:nvSpPr>
        <p:spPr>
          <a:xfrm>
            <a:off x="1371600" y="6012656"/>
            <a:ext cx="5791200" cy="365125"/>
          </a:xfrm>
        </p:spPr>
        <p:txBody>
          <a:bodyPr tIns="0" bIns="0" anchor="t"/>
          <a:lstStyle>
            <a:lvl1pPr algn="r">
              <a:defRPr sz="1000"/>
            </a:lvl1pPr>
          </a:lstStyle>
          <a:p>
            <a:fld id="{4911A163-5EF2-4598-9792-AE7AF154C95A}" type="datetimeFigureOut">
              <a:rPr lang="it-IT" smtClean="0"/>
              <a:t>23/04/2020</a:t>
            </a:fld>
            <a:endParaRPr lang="it-IT"/>
          </a:p>
        </p:txBody>
      </p:sp>
      <p:sp>
        <p:nvSpPr>
          <p:cNvPr id="17" name="Segnaposto piè di pagina 16"/>
          <p:cNvSpPr>
            <a:spLocks noGrp="1"/>
          </p:cNvSpPr>
          <p:nvPr>
            <p:ph type="ftr" sz="quarter" idx="11"/>
          </p:nvPr>
        </p:nvSpPr>
        <p:spPr>
          <a:xfrm>
            <a:off x="1371600" y="5650704"/>
            <a:ext cx="5791200" cy="365125"/>
          </a:xfrm>
        </p:spPr>
        <p:txBody>
          <a:bodyPr tIns="0" bIns="0" anchor="b"/>
          <a:lstStyle>
            <a:lvl1pPr algn="r">
              <a:defRPr sz="1100"/>
            </a:lvl1pPr>
          </a:lstStyle>
          <a:p>
            <a:endParaRPr lang="it-IT"/>
          </a:p>
        </p:txBody>
      </p:sp>
      <p:sp>
        <p:nvSpPr>
          <p:cNvPr id="29" name="Segnaposto numero diapositiva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ED5233A-A36F-40BF-996F-E8A731C49089}"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911A163-5EF2-4598-9792-AE7AF154C95A}" type="datetimeFigureOut">
              <a:rPr lang="it-IT" smtClean="0"/>
              <a:t>23/04/2020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D5233A-A36F-40BF-996F-E8A731C49089}"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81800" y="381000"/>
            <a:ext cx="1905000" cy="5486400"/>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381000"/>
            <a:ext cx="6248400" cy="548640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911A163-5EF2-4598-9792-AE7AF154C95A}" type="datetimeFigureOut">
              <a:rPr lang="it-IT" smtClean="0"/>
              <a:t>23/04/2020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ED5233A-A36F-40BF-996F-E8A731C49089}"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67494"/>
            <a:ext cx="8229600" cy="1399032"/>
          </a:xfrm>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a:xfrm>
            <a:off x="457200" y="1882808"/>
            <a:ext cx="8229600" cy="4572000"/>
          </a:xfrm>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a:xfrm>
            <a:off x="4791456" y="6480048"/>
            <a:ext cx="2133600" cy="301752"/>
          </a:xfrm>
        </p:spPr>
        <p:txBody>
          <a:bodyPr/>
          <a:lstStyle/>
          <a:p>
            <a:fld id="{4911A163-5EF2-4598-9792-AE7AF154C95A}" type="datetimeFigureOut">
              <a:rPr lang="it-IT" smtClean="0"/>
              <a:t>23/04/2020</a:t>
            </a:fld>
            <a:endParaRPr lang="it-IT"/>
          </a:p>
        </p:txBody>
      </p:sp>
      <p:sp>
        <p:nvSpPr>
          <p:cNvPr id="5" name="Segnaposto piè di pagina 4"/>
          <p:cNvSpPr>
            <a:spLocks noGrp="1"/>
          </p:cNvSpPr>
          <p:nvPr>
            <p:ph type="ftr" sz="quarter" idx="11"/>
          </p:nvPr>
        </p:nvSpPr>
        <p:spPr>
          <a:xfrm>
            <a:off x="457200" y="6480969"/>
            <a:ext cx="4260056" cy="300831"/>
          </a:xfrm>
        </p:spPr>
        <p:txBody>
          <a:bodyPr/>
          <a:lstStyle/>
          <a:p>
            <a:endParaRPr lang="it-IT"/>
          </a:p>
        </p:txBody>
      </p:sp>
      <p:sp>
        <p:nvSpPr>
          <p:cNvPr id="6" name="Segnaposto numero diapositiva 5"/>
          <p:cNvSpPr>
            <a:spLocks noGrp="1"/>
          </p:cNvSpPr>
          <p:nvPr>
            <p:ph type="sldNum" sz="quarter" idx="12"/>
          </p:nvPr>
        </p:nvSpPr>
        <p:spPr/>
        <p:txBody>
          <a:bodyPr/>
          <a:lstStyle/>
          <a:p>
            <a:fld id="{7ED5233A-A36F-40BF-996F-E8A731C49089}"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2">
        <a:schemeClr val="bg1"/>
      </p:bgRef>
    </p:bg>
    <p:spTree>
      <p:nvGrpSpPr>
        <p:cNvPr id="1" name=""/>
        <p:cNvGrpSpPr/>
        <p:nvPr/>
      </p:nvGrpSpPr>
      <p:grpSpPr>
        <a:xfrm>
          <a:off x="0" y="0"/>
          <a:ext cx="0" cy="0"/>
          <a:chOff x="0" y="0"/>
          <a:chExt cx="0" cy="0"/>
        </a:xfrm>
      </p:grpSpPr>
      <p:sp>
        <p:nvSpPr>
          <p:cNvPr id="9" name="Triangolo rettangolo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Triangolo isosce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Segnaposto data 3"/>
          <p:cNvSpPr>
            <a:spLocks noGrp="1"/>
          </p:cNvSpPr>
          <p:nvPr>
            <p:ph type="dt" sz="half" idx="10"/>
          </p:nvPr>
        </p:nvSpPr>
        <p:spPr>
          <a:xfrm>
            <a:off x="6955632" y="6477000"/>
            <a:ext cx="2133600" cy="304800"/>
          </a:xfrm>
        </p:spPr>
        <p:txBody>
          <a:bodyPr/>
          <a:lstStyle/>
          <a:p>
            <a:fld id="{4911A163-5EF2-4598-9792-AE7AF154C95A}" type="datetimeFigureOut">
              <a:rPr lang="it-IT" smtClean="0"/>
              <a:t>23/04/2020</a:t>
            </a:fld>
            <a:endParaRPr lang="it-IT"/>
          </a:p>
        </p:txBody>
      </p:sp>
      <p:sp>
        <p:nvSpPr>
          <p:cNvPr id="5" name="Segnaposto piè di pagina 4"/>
          <p:cNvSpPr>
            <a:spLocks noGrp="1"/>
          </p:cNvSpPr>
          <p:nvPr>
            <p:ph type="ftr" sz="quarter" idx="11"/>
          </p:nvPr>
        </p:nvSpPr>
        <p:spPr>
          <a:xfrm>
            <a:off x="2619376" y="6480969"/>
            <a:ext cx="4260056" cy="300831"/>
          </a:xfrm>
        </p:spPr>
        <p:txBody>
          <a:bodyPr/>
          <a:lstStyle/>
          <a:p>
            <a:endParaRPr lang="it-IT"/>
          </a:p>
        </p:txBody>
      </p:sp>
      <p:sp>
        <p:nvSpPr>
          <p:cNvPr id="6" name="Segnaposto numero diapositiva 5"/>
          <p:cNvSpPr>
            <a:spLocks noGrp="1"/>
          </p:cNvSpPr>
          <p:nvPr>
            <p:ph type="sldNum" sz="quarter" idx="12"/>
          </p:nvPr>
        </p:nvSpPr>
        <p:spPr>
          <a:xfrm>
            <a:off x="8451056" y="809624"/>
            <a:ext cx="502920" cy="300831"/>
          </a:xfrm>
        </p:spPr>
        <p:txBody>
          <a:bodyPr/>
          <a:lstStyle/>
          <a:p>
            <a:fld id="{7ED5233A-A36F-40BF-996F-E8A731C49089}" type="slidenum">
              <a:rPr lang="it-IT" smtClean="0"/>
              <a:t>‹N›</a:t>
            </a:fld>
            <a:endParaRPr lang="it-IT"/>
          </a:p>
        </p:txBody>
      </p:sp>
      <p:cxnSp>
        <p:nvCxnSpPr>
          <p:cNvPr id="11" name="Connettore 1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olo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marL="0" algn="l">
              <a:defRPr/>
            </a:lvl1pPr>
          </a:lstStyle>
          <a:p>
            <a:r>
              <a:rPr kumimoji="0" lang="it-IT"/>
              <a:t>Fare clic per modificare lo stile del titolo</a:t>
            </a:r>
            <a:endParaRPr kumimoji="0" lang="en-US"/>
          </a:p>
        </p:txBody>
      </p:sp>
      <p:sp>
        <p:nvSpPr>
          <p:cNvPr id="3" name="Segnaposto contenuto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a:xfrm>
            <a:off x="4791456" y="6480969"/>
            <a:ext cx="2133600" cy="301752"/>
          </a:xfrm>
        </p:spPr>
        <p:txBody>
          <a:bodyPr/>
          <a:lstStyle/>
          <a:p>
            <a:fld id="{4911A163-5EF2-4598-9792-AE7AF154C95A}" type="datetimeFigureOut">
              <a:rPr lang="it-IT" smtClean="0"/>
              <a:t>23/04/2020</a:t>
            </a:fld>
            <a:endParaRPr lang="it-IT"/>
          </a:p>
        </p:txBody>
      </p:sp>
      <p:sp>
        <p:nvSpPr>
          <p:cNvPr id="6" name="Segnaposto piè di pagina 5"/>
          <p:cNvSpPr>
            <a:spLocks noGrp="1"/>
          </p:cNvSpPr>
          <p:nvPr>
            <p:ph type="ftr" sz="quarter" idx="11"/>
          </p:nvPr>
        </p:nvSpPr>
        <p:spPr>
          <a:xfrm>
            <a:off x="457200" y="6480969"/>
            <a:ext cx="4260056" cy="301752"/>
          </a:xfrm>
        </p:spPr>
        <p:txBody>
          <a:bodyPr/>
          <a:lstStyle/>
          <a:p>
            <a:endParaRPr lang="it-IT"/>
          </a:p>
        </p:txBody>
      </p:sp>
      <p:sp>
        <p:nvSpPr>
          <p:cNvPr id="7" name="Segnaposto numero diapositiva 6"/>
          <p:cNvSpPr>
            <a:spLocks noGrp="1"/>
          </p:cNvSpPr>
          <p:nvPr>
            <p:ph type="sldNum" sz="quarter" idx="12"/>
          </p:nvPr>
        </p:nvSpPr>
        <p:spPr>
          <a:xfrm>
            <a:off x="7589520" y="6480969"/>
            <a:ext cx="502920" cy="301752"/>
          </a:xfrm>
        </p:spPr>
        <p:txBody>
          <a:bodyPr/>
          <a:lstStyle/>
          <a:p>
            <a:fld id="{7ED5233A-A36F-40BF-996F-E8A731C49089}"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a:xfrm>
            <a:off x="4791456" y="6480969"/>
            <a:ext cx="2130552" cy="301752"/>
          </a:xfrm>
        </p:spPr>
        <p:txBody>
          <a:bodyPr/>
          <a:lstStyle/>
          <a:p>
            <a:fld id="{4911A163-5EF2-4598-9792-AE7AF154C95A}" type="datetimeFigureOut">
              <a:rPr lang="it-IT" smtClean="0"/>
              <a:t>23/04/2020</a:t>
            </a:fld>
            <a:endParaRPr lang="it-IT"/>
          </a:p>
        </p:txBody>
      </p:sp>
      <p:sp>
        <p:nvSpPr>
          <p:cNvPr id="8" name="Segnaposto piè di pagina 7"/>
          <p:cNvSpPr>
            <a:spLocks noGrp="1"/>
          </p:cNvSpPr>
          <p:nvPr>
            <p:ph type="ftr" sz="quarter" idx="11"/>
          </p:nvPr>
        </p:nvSpPr>
        <p:spPr>
          <a:xfrm>
            <a:off x="457200" y="6480969"/>
            <a:ext cx="4261104" cy="301752"/>
          </a:xfrm>
        </p:spPr>
        <p:txBody>
          <a:bodyPr/>
          <a:lstStyle/>
          <a:p>
            <a:endParaRPr lang="it-IT"/>
          </a:p>
        </p:txBody>
      </p:sp>
      <p:sp>
        <p:nvSpPr>
          <p:cNvPr id="9" name="Segnaposto numero diapositiva 8"/>
          <p:cNvSpPr>
            <a:spLocks noGrp="1"/>
          </p:cNvSpPr>
          <p:nvPr>
            <p:ph type="sldNum" sz="quarter" idx="12"/>
          </p:nvPr>
        </p:nvSpPr>
        <p:spPr>
          <a:xfrm>
            <a:off x="7589520" y="6483096"/>
            <a:ext cx="502920" cy="301752"/>
          </a:xfrm>
        </p:spPr>
        <p:txBody>
          <a:bodyPr/>
          <a:lstStyle>
            <a:lvl1pPr algn="ctr">
              <a:defRPr/>
            </a:lvl1pPr>
          </a:lstStyle>
          <a:p>
            <a:fld id="{7ED5233A-A36F-40BF-996F-E8A731C49089}"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b="0"/>
            </a:lvl1p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4911A163-5EF2-4598-9792-AE7AF154C95A}" type="datetimeFigureOut">
              <a:rPr lang="it-IT" smtClean="0"/>
              <a:t>23/04/2020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ED5233A-A36F-40BF-996F-E8A731C49089}"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791456" y="6480969"/>
            <a:ext cx="2133600" cy="301752"/>
          </a:xfrm>
        </p:spPr>
        <p:txBody>
          <a:bodyPr/>
          <a:lstStyle/>
          <a:p>
            <a:fld id="{4911A163-5EF2-4598-9792-AE7AF154C95A}" type="datetimeFigureOut">
              <a:rPr lang="it-IT" smtClean="0"/>
              <a:t>23/04/2020</a:t>
            </a:fld>
            <a:endParaRPr lang="it-IT"/>
          </a:p>
        </p:txBody>
      </p:sp>
      <p:sp>
        <p:nvSpPr>
          <p:cNvPr id="3" name="Segnaposto piè di pagina 2"/>
          <p:cNvSpPr>
            <a:spLocks noGrp="1"/>
          </p:cNvSpPr>
          <p:nvPr>
            <p:ph type="ftr" sz="quarter" idx="11"/>
          </p:nvPr>
        </p:nvSpPr>
        <p:spPr>
          <a:xfrm>
            <a:off x="457200" y="6481890"/>
            <a:ext cx="4260056" cy="300831"/>
          </a:xfrm>
        </p:spPr>
        <p:txBody>
          <a:bodyPr/>
          <a:lstStyle/>
          <a:p>
            <a:endParaRPr lang="it-IT"/>
          </a:p>
        </p:txBody>
      </p:sp>
      <p:sp>
        <p:nvSpPr>
          <p:cNvPr id="4" name="Segnaposto numero diapositiva 3"/>
          <p:cNvSpPr>
            <a:spLocks noGrp="1"/>
          </p:cNvSpPr>
          <p:nvPr>
            <p:ph type="sldNum" sz="quarter" idx="12"/>
          </p:nvPr>
        </p:nvSpPr>
        <p:spPr>
          <a:xfrm>
            <a:off x="7589520" y="6480969"/>
            <a:ext cx="502920" cy="301752"/>
          </a:xfrm>
        </p:spPr>
        <p:txBody>
          <a:bodyPr/>
          <a:lstStyle/>
          <a:p>
            <a:fld id="{7ED5233A-A36F-40BF-996F-E8A731C49089}"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a:xfrm>
            <a:off x="6278976" y="6556248"/>
            <a:ext cx="2133600" cy="301752"/>
          </a:xfrm>
        </p:spPr>
        <p:txBody>
          <a:bodyPr/>
          <a:lstStyle>
            <a:lvl1pPr>
              <a:defRPr sz="900"/>
            </a:lvl1pPr>
          </a:lstStyle>
          <a:p>
            <a:fld id="{4911A163-5EF2-4598-9792-AE7AF154C95A}" type="datetimeFigureOut">
              <a:rPr lang="it-IT" smtClean="0"/>
              <a:t>23/04/2020</a:t>
            </a:fld>
            <a:endParaRPr lang="it-IT"/>
          </a:p>
        </p:txBody>
      </p:sp>
      <p:sp>
        <p:nvSpPr>
          <p:cNvPr id="6" name="Segnaposto piè di pagina 5"/>
          <p:cNvSpPr>
            <a:spLocks noGrp="1"/>
          </p:cNvSpPr>
          <p:nvPr>
            <p:ph type="ftr" sz="quarter" idx="11"/>
          </p:nvPr>
        </p:nvSpPr>
        <p:spPr>
          <a:xfrm>
            <a:off x="1135856" y="6556248"/>
            <a:ext cx="5143120" cy="301752"/>
          </a:xfrm>
        </p:spPr>
        <p:txBody>
          <a:bodyPr/>
          <a:lstStyle>
            <a:lvl1pPr>
              <a:defRPr sz="900"/>
            </a:lvl1pPr>
          </a:lstStyle>
          <a:p>
            <a:endParaRPr lang="it-IT"/>
          </a:p>
        </p:txBody>
      </p:sp>
      <p:sp>
        <p:nvSpPr>
          <p:cNvPr id="7" name="Segnaposto numero diapositiva 6"/>
          <p:cNvSpPr>
            <a:spLocks noGrp="1"/>
          </p:cNvSpPr>
          <p:nvPr>
            <p:ph type="sldNum" sz="quarter" idx="12"/>
          </p:nvPr>
        </p:nvSpPr>
        <p:spPr>
          <a:xfrm>
            <a:off x="8410576" y="6556248"/>
            <a:ext cx="502920" cy="301752"/>
          </a:xfrm>
        </p:spPr>
        <p:txBody>
          <a:bodyPr/>
          <a:lstStyle>
            <a:lvl1pPr>
              <a:defRPr sz="900"/>
            </a:lvl1pPr>
          </a:lstStyle>
          <a:p>
            <a:fld id="{7ED5233A-A36F-40BF-996F-E8A731C49089}"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2">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it-IT"/>
              <a:t>Fare clic per modificare lo stile del titolo</a:t>
            </a:r>
            <a:endParaRPr kumimoji="0" lang="en-US"/>
          </a:p>
        </p:txBody>
      </p:sp>
      <p:sp>
        <p:nvSpPr>
          <p:cNvPr id="3" name="Segnaposto immagine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it-IT"/>
              <a:t>Fare clic sull'icona per inserire un'immagine</a:t>
            </a:r>
            <a:endParaRPr kumimoji="0" lang="en-US" dirty="0"/>
          </a:p>
        </p:txBody>
      </p:sp>
      <p:sp>
        <p:nvSpPr>
          <p:cNvPr id="4" name="Segnaposto testo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a:xfrm>
            <a:off x="6108192" y="6556248"/>
            <a:ext cx="2103120" cy="301752"/>
          </a:xfrm>
        </p:spPr>
        <p:txBody>
          <a:bodyPr/>
          <a:lstStyle>
            <a:lvl1pPr>
              <a:defRPr sz="900"/>
            </a:lvl1pPr>
          </a:lstStyle>
          <a:p>
            <a:fld id="{4911A163-5EF2-4598-9792-AE7AF154C95A}" type="datetimeFigureOut">
              <a:rPr lang="it-IT" smtClean="0"/>
              <a:t>23/04/2020</a:t>
            </a:fld>
            <a:endParaRPr lang="it-IT"/>
          </a:p>
        </p:txBody>
      </p:sp>
      <p:sp>
        <p:nvSpPr>
          <p:cNvPr id="6" name="Segnaposto piè di pagina 5"/>
          <p:cNvSpPr>
            <a:spLocks noGrp="1"/>
          </p:cNvSpPr>
          <p:nvPr>
            <p:ph type="ftr" sz="quarter" idx="11"/>
          </p:nvPr>
        </p:nvSpPr>
        <p:spPr>
          <a:xfrm>
            <a:off x="1170432" y="6557169"/>
            <a:ext cx="4948072" cy="301752"/>
          </a:xfrm>
        </p:spPr>
        <p:txBody>
          <a:bodyPr/>
          <a:lstStyle>
            <a:lvl1pPr>
              <a:defRPr sz="900"/>
            </a:lvl1pPr>
          </a:lstStyle>
          <a:p>
            <a:endParaRPr lang="it-IT"/>
          </a:p>
        </p:txBody>
      </p:sp>
      <p:sp>
        <p:nvSpPr>
          <p:cNvPr id="7" name="Segnaposto numero diapositiva 6"/>
          <p:cNvSpPr>
            <a:spLocks noGrp="1"/>
          </p:cNvSpPr>
          <p:nvPr>
            <p:ph type="sldNum" sz="quarter" idx="12"/>
          </p:nvPr>
        </p:nvSpPr>
        <p:spPr>
          <a:xfrm>
            <a:off x="8217192" y="6556248"/>
            <a:ext cx="365760" cy="301752"/>
          </a:xfrm>
        </p:spPr>
        <p:txBody>
          <a:bodyPr/>
          <a:lstStyle>
            <a:lvl1pPr algn="ctr">
              <a:defRPr sz="900"/>
            </a:lvl1pPr>
          </a:lstStyle>
          <a:p>
            <a:fld id="{7ED5233A-A36F-40BF-996F-E8A731C49089}"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Triangolo rettangolo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Connettore 1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Segnaposto titolo 21"/>
          <p:cNvSpPr>
            <a:spLocks noGrp="1"/>
          </p:cNvSpPr>
          <p:nvPr>
            <p:ph type="title"/>
          </p:nvPr>
        </p:nvSpPr>
        <p:spPr>
          <a:xfrm>
            <a:off x="457200" y="267494"/>
            <a:ext cx="8229600" cy="1399032"/>
          </a:xfrm>
          <a:prstGeom prst="rect">
            <a:avLst/>
          </a:prstGeom>
        </p:spPr>
        <p:txBody>
          <a:bodyPr vert="horz" anchor="ctr">
            <a:norm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4911A163-5EF2-4598-9792-AE7AF154C95A}" type="datetimeFigureOut">
              <a:rPr lang="it-IT" smtClean="0"/>
              <a:t>23/04/2020</a:t>
            </a:fld>
            <a:endParaRPr lang="it-IT"/>
          </a:p>
        </p:txBody>
      </p:sp>
      <p:sp>
        <p:nvSpPr>
          <p:cNvPr id="3" name="Segnaposto piè di pagina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it-IT"/>
          </a:p>
        </p:txBody>
      </p:sp>
      <p:sp>
        <p:nvSpPr>
          <p:cNvPr id="23" name="Segnaposto numero diapositiva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ED5233A-A36F-40BF-996F-E8A731C49089}" type="slidenum">
              <a:rPr lang="it-IT" smtClean="0"/>
              <a:t>‹N›</a:t>
            </a:fld>
            <a:endParaRPr lang="it-IT"/>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instagram.com/breathingartcompany/?utm_source=ig_profile_share&amp;igshid=14xhja4s8odkz" TargetMode="External"/><Relationship Id="rId3" Type="http://schemas.openxmlformats.org/officeDocument/2006/relationships/hyperlink" Target="mailto:info@breathingartcompany.com" TargetMode="External"/><Relationship Id="rId7" Type="http://schemas.openxmlformats.org/officeDocument/2006/relationships/image" Target="../media/image3.png"/><Relationship Id="rId2" Type="http://schemas.openxmlformats.org/officeDocument/2006/relationships/hyperlink" Target="http://www.breathingartcompany.com/"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facebook.com/breathingartcompany/" TargetMode="Externa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705" y="273814"/>
            <a:ext cx="5388736" cy="2147074"/>
          </a:xfrm>
          <a:prstGeom prst="rect">
            <a:avLst/>
          </a:prstGeom>
        </p:spPr>
      </p:pic>
      <p:sp>
        <p:nvSpPr>
          <p:cNvPr id="2" name="CasellaDiTesto 1">
            <a:extLst>
              <a:ext uri="{FF2B5EF4-FFF2-40B4-BE49-F238E27FC236}">
                <a16:creationId xmlns:a16="http://schemas.microsoft.com/office/drawing/2014/main" id="{4821058E-3CD1-4867-B27E-6D957E7DEB0A}"/>
              </a:ext>
            </a:extLst>
          </p:cNvPr>
          <p:cNvSpPr txBox="1"/>
          <p:nvPr/>
        </p:nvSpPr>
        <p:spPr>
          <a:xfrm>
            <a:off x="7020272" y="2564904"/>
            <a:ext cx="1981633" cy="646331"/>
          </a:xfrm>
          <a:prstGeom prst="rect">
            <a:avLst/>
          </a:prstGeom>
          <a:noFill/>
        </p:spPr>
        <p:txBody>
          <a:bodyPr wrap="none" rtlCol="0">
            <a:spAutoFit/>
          </a:bodyPr>
          <a:lstStyle/>
          <a:p>
            <a:r>
              <a:rPr lang="it-IT" dirty="0" err="1">
                <a:solidFill>
                  <a:srgbClr val="FF0000"/>
                </a:solidFill>
              </a:rPr>
              <a:t>Artistic</a:t>
            </a:r>
            <a:r>
              <a:rPr lang="it-IT" dirty="0">
                <a:solidFill>
                  <a:srgbClr val="FF0000"/>
                </a:solidFill>
              </a:rPr>
              <a:t> </a:t>
            </a:r>
            <a:r>
              <a:rPr lang="it-IT" dirty="0" err="1">
                <a:solidFill>
                  <a:srgbClr val="FF0000"/>
                </a:solidFill>
              </a:rPr>
              <a:t>Direction</a:t>
            </a:r>
            <a:endParaRPr lang="it-IT" dirty="0">
              <a:solidFill>
                <a:srgbClr val="FF0000"/>
              </a:solidFill>
            </a:endParaRPr>
          </a:p>
          <a:p>
            <a:r>
              <a:rPr lang="it-IT" dirty="0">
                <a:solidFill>
                  <a:srgbClr val="FF0000"/>
                </a:solidFill>
              </a:rPr>
              <a:t>Simona De Tullio</a:t>
            </a:r>
          </a:p>
        </p:txBody>
      </p:sp>
    </p:spTree>
    <p:extLst>
      <p:ext uri="{BB962C8B-B14F-4D97-AF65-F5344CB8AC3E}">
        <p14:creationId xmlns:p14="http://schemas.microsoft.com/office/powerpoint/2010/main" val="328931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33848"/>
            <a:ext cx="8686800" cy="6635511"/>
          </a:xfrm>
        </p:spPr>
        <p:txBody>
          <a:bodyPr>
            <a:noAutofit/>
          </a:bodyPr>
          <a:lstStyle/>
          <a:p>
            <a:pPr marL="64008" indent="0" algn="just">
              <a:buNone/>
            </a:pPr>
            <a:r>
              <a:rPr lang="en-US" sz="4400" dirty="0">
                <a:solidFill>
                  <a:srgbClr val="FF0000"/>
                </a:solidFill>
                <a:latin typeface="+mj-lt"/>
              </a:rPr>
              <a:t>Productions</a:t>
            </a:r>
          </a:p>
          <a:p>
            <a:pPr marL="64008" indent="0" algn="just">
              <a:buNone/>
            </a:pPr>
            <a:endParaRPr lang="en-US" sz="4400" dirty="0">
              <a:solidFill>
                <a:srgbClr val="FF0000"/>
              </a:solidFill>
              <a:latin typeface="+mj-lt"/>
            </a:endParaRPr>
          </a:p>
          <a:p>
            <a:pPr marL="64008" indent="0" algn="just">
              <a:buNone/>
            </a:pPr>
            <a:r>
              <a:rPr lang="en-US" dirty="0">
                <a:latin typeface="+mj-lt"/>
              </a:rPr>
              <a:t>Breathing Art Company’s productions have been presented throughout Italy and abroad in festivals and events promoted by a variety of different theatres, companies and artistic networks. </a:t>
            </a:r>
            <a:r>
              <a:rPr lang="en-US" dirty="0" err="1">
                <a:latin typeface="+mj-lt"/>
              </a:rPr>
              <a:t>Brucia</a:t>
            </a:r>
            <a:r>
              <a:rPr lang="en-US" dirty="0">
                <a:latin typeface="+mj-lt"/>
              </a:rPr>
              <a:t> Strega </a:t>
            </a:r>
            <a:r>
              <a:rPr lang="en-US" dirty="0" err="1">
                <a:latin typeface="+mj-lt"/>
              </a:rPr>
              <a:t>Brucia</a:t>
            </a:r>
            <a:r>
              <a:rPr lang="en-US" dirty="0">
                <a:latin typeface="+mj-lt"/>
              </a:rPr>
              <a:t>, Suite Rouge, A </a:t>
            </a:r>
            <a:r>
              <a:rPr lang="en-US" dirty="0" err="1">
                <a:latin typeface="+mj-lt"/>
              </a:rPr>
              <a:t>Qualcuno</a:t>
            </a:r>
            <a:r>
              <a:rPr lang="en-US" dirty="0">
                <a:latin typeface="+mj-lt"/>
              </a:rPr>
              <a:t> </a:t>
            </a:r>
            <a:r>
              <a:rPr lang="en-US" dirty="0" err="1">
                <a:latin typeface="+mj-lt"/>
              </a:rPr>
              <a:t>Piace</a:t>
            </a:r>
            <a:r>
              <a:rPr lang="en-US" dirty="0">
                <a:latin typeface="+mj-lt"/>
              </a:rPr>
              <a:t> Donna, Madame, Rendezvous, Human Beings… Be Human, Il </a:t>
            </a:r>
            <a:r>
              <a:rPr lang="en-US" dirty="0" err="1">
                <a:latin typeface="+mj-lt"/>
              </a:rPr>
              <a:t>Brutto</a:t>
            </a:r>
            <a:r>
              <a:rPr lang="en-US" dirty="0">
                <a:latin typeface="+mj-lt"/>
              </a:rPr>
              <a:t> </a:t>
            </a:r>
            <a:r>
              <a:rPr lang="en-US" dirty="0" err="1">
                <a:latin typeface="+mj-lt"/>
              </a:rPr>
              <a:t>Anatroccolo</a:t>
            </a:r>
            <a:r>
              <a:rPr lang="en-US" dirty="0">
                <a:latin typeface="+mj-lt"/>
              </a:rPr>
              <a:t>, </a:t>
            </a:r>
            <a:r>
              <a:rPr lang="en-US" dirty="0" err="1">
                <a:latin typeface="+mj-lt"/>
              </a:rPr>
              <a:t>Principessa</a:t>
            </a:r>
            <a:r>
              <a:rPr lang="en-US" dirty="0">
                <a:latin typeface="+mj-lt"/>
              </a:rPr>
              <a:t> Per Caso, </a:t>
            </a:r>
            <a:r>
              <a:rPr lang="en-US" dirty="0" err="1">
                <a:latin typeface="+mj-lt"/>
              </a:rPr>
              <a:t>Tutte</a:t>
            </a:r>
            <a:r>
              <a:rPr lang="en-US" dirty="0">
                <a:latin typeface="+mj-lt"/>
              </a:rPr>
              <a:t> Le Donne di William, Sud, Studio </a:t>
            </a:r>
            <a:r>
              <a:rPr lang="en-US" dirty="0" err="1">
                <a:latin typeface="+mj-lt"/>
              </a:rPr>
              <a:t>su</a:t>
            </a:r>
            <a:r>
              <a:rPr lang="en-US" dirty="0">
                <a:latin typeface="+mj-lt"/>
              </a:rPr>
              <a:t> Carmen are the main works that brought the company to main stages.</a:t>
            </a:r>
            <a:endParaRPr lang="it-IT" dirty="0">
              <a:latin typeface="+mj-lt"/>
            </a:endParaRPr>
          </a:p>
        </p:txBody>
      </p:sp>
    </p:spTree>
    <p:extLst>
      <p:ext uri="{BB962C8B-B14F-4D97-AF65-F5344CB8AC3E}">
        <p14:creationId xmlns:p14="http://schemas.microsoft.com/office/powerpoint/2010/main" val="2402133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27000"/>
          </a:stretch>
        </a:blip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60648"/>
            <a:ext cx="2160000" cy="860625"/>
          </a:xfrm>
          <a:prstGeom prst="rect">
            <a:avLst/>
          </a:prstGeom>
        </p:spPr>
      </p:pic>
    </p:spTree>
    <p:extLst>
      <p:ext uri="{BB962C8B-B14F-4D97-AF65-F5344CB8AC3E}">
        <p14:creationId xmlns:p14="http://schemas.microsoft.com/office/powerpoint/2010/main" val="1433550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8600" y="260648"/>
            <a:ext cx="8686800" cy="4572000"/>
          </a:xfrm>
        </p:spPr>
        <p:txBody>
          <a:bodyPr>
            <a:noAutofit/>
          </a:bodyPr>
          <a:lstStyle/>
          <a:p>
            <a:pPr marL="64008" indent="0" algn="just">
              <a:buNone/>
            </a:pPr>
            <a:r>
              <a:rPr lang="en-US" sz="4400" dirty="0">
                <a:solidFill>
                  <a:srgbClr val="FF0000"/>
                </a:solidFill>
                <a:latin typeface="+mj-lt"/>
              </a:rPr>
              <a:t>Events</a:t>
            </a:r>
          </a:p>
          <a:p>
            <a:pPr marL="64008" indent="0" algn="just">
              <a:buNone/>
            </a:pPr>
            <a:r>
              <a:rPr lang="en-US" dirty="0">
                <a:latin typeface="+mj-lt"/>
              </a:rPr>
              <a:t>The International Dance Competition San Nicola,  the Gala </a:t>
            </a:r>
            <a:r>
              <a:rPr lang="en-US" dirty="0" err="1">
                <a:latin typeface="+mj-lt"/>
              </a:rPr>
              <a:t>Città</a:t>
            </a:r>
            <a:r>
              <a:rPr lang="en-US" dirty="0">
                <a:latin typeface="+mj-lt"/>
              </a:rPr>
              <a:t> di Bari and Ai </a:t>
            </a:r>
            <a:r>
              <a:rPr lang="en-US" dirty="0" err="1">
                <a:latin typeface="+mj-lt"/>
              </a:rPr>
              <a:t>Confini</a:t>
            </a:r>
            <a:r>
              <a:rPr lang="en-US" dirty="0">
                <a:latin typeface="+mj-lt"/>
              </a:rPr>
              <a:t> del </a:t>
            </a:r>
            <a:r>
              <a:rPr lang="en-US" dirty="0" err="1">
                <a:latin typeface="+mj-lt"/>
              </a:rPr>
              <a:t>Corpo</a:t>
            </a:r>
            <a:r>
              <a:rPr lang="en-US" dirty="0">
                <a:latin typeface="+mj-lt"/>
              </a:rPr>
              <a:t> Showcase are three well known events in the national schedule of dance, events of a high quality and great opportunities for young dancers to shine and for dance studios to meet and exchange ideas.</a:t>
            </a:r>
          </a:p>
          <a:p>
            <a:pPr marL="64008" indent="0" algn="just">
              <a:buNone/>
            </a:pPr>
            <a:r>
              <a:rPr lang="en-US" dirty="0">
                <a:latin typeface="+mj-lt"/>
              </a:rPr>
              <a:t>The company is also involved in events and activities in which dance is not the only medium of expression, but the arts in general.</a:t>
            </a:r>
            <a:endParaRPr lang="it-IT" dirty="0">
              <a:latin typeface="+mj-lt"/>
            </a:endParaRPr>
          </a:p>
        </p:txBody>
      </p:sp>
    </p:spTree>
    <p:extLst>
      <p:ext uri="{BB962C8B-B14F-4D97-AF65-F5344CB8AC3E}">
        <p14:creationId xmlns:p14="http://schemas.microsoft.com/office/powerpoint/2010/main" val="376181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465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400" dirty="0">
                <a:solidFill>
                  <a:srgbClr val="FF0000"/>
                </a:solidFill>
                <a:effectLst/>
              </a:rPr>
              <a:t>CONTACTS</a:t>
            </a:r>
          </a:p>
        </p:txBody>
      </p:sp>
      <p:sp>
        <p:nvSpPr>
          <p:cNvPr id="3" name="Segnaposto contenuto 2"/>
          <p:cNvSpPr>
            <a:spLocks noGrp="1"/>
          </p:cNvSpPr>
          <p:nvPr>
            <p:ph idx="1"/>
          </p:nvPr>
        </p:nvSpPr>
        <p:spPr>
          <a:xfrm>
            <a:off x="323528" y="1672431"/>
            <a:ext cx="8686800" cy="4572000"/>
          </a:xfrm>
        </p:spPr>
        <p:txBody>
          <a:bodyPr>
            <a:normAutofit/>
          </a:bodyPr>
          <a:lstStyle/>
          <a:p>
            <a:pPr marL="64008" indent="0" algn="ctr">
              <a:buNone/>
            </a:pPr>
            <a:r>
              <a:rPr lang="it-IT" sz="3200" dirty="0">
                <a:hlinkClick r:id="rId2"/>
              </a:rPr>
              <a:t>www.breathingartcompany.com</a:t>
            </a:r>
            <a:endParaRPr lang="it-IT" sz="3200" dirty="0"/>
          </a:p>
          <a:p>
            <a:pPr marL="64008" indent="0" algn="ctr">
              <a:buNone/>
            </a:pPr>
            <a:endParaRPr lang="it-IT" sz="3200" dirty="0"/>
          </a:p>
          <a:p>
            <a:pPr marL="64008" indent="0" algn="ctr">
              <a:buNone/>
            </a:pPr>
            <a:r>
              <a:rPr lang="it-IT" sz="3200" dirty="0">
                <a:hlinkClick r:id="rId3"/>
              </a:rPr>
              <a:t>info@breathingartcompany.com</a:t>
            </a:r>
            <a:endParaRPr lang="it-IT" sz="3200" dirty="0"/>
          </a:p>
          <a:p>
            <a:pPr marL="64008" indent="0" algn="ctr">
              <a:buNone/>
            </a:pPr>
            <a:endParaRPr lang="it-IT" sz="3200" dirty="0"/>
          </a:p>
          <a:p>
            <a:pPr marL="64008" indent="0" algn="ctr">
              <a:buNone/>
            </a:pPr>
            <a:r>
              <a:rPr lang="it-IT" sz="3200" dirty="0"/>
              <a:t>Via Borrelli 20 70125 Bari</a:t>
            </a:r>
          </a:p>
          <a:p>
            <a:pPr marL="64008" indent="0" algn="ctr">
              <a:buNone/>
            </a:pPr>
            <a:r>
              <a:rPr lang="it-IT" sz="3200" dirty="0"/>
              <a:t>Tel. +39 3924833990</a:t>
            </a:r>
          </a:p>
          <a:p>
            <a:pPr marL="64008" indent="0" algn="just">
              <a:buNone/>
            </a:pPr>
            <a:endParaRPr lang="it-IT" dirty="0">
              <a:latin typeface="Microsoft PhagsPa" pitchFamily="34" charset="0"/>
            </a:endParaRPr>
          </a:p>
        </p:txBody>
      </p:sp>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9800" y="4797152"/>
            <a:ext cx="926232" cy="926232"/>
          </a:xfrm>
          <a:prstGeom prst="rect">
            <a:avLst/>
          </a:prstGeom>
        </p:spPr>
      </p:pic>
      <p:sp>
        <p:nvSpPr>
          <p:cNvPr id="6" name="CasellaDiTesto 5"/>
          <p:cNvSpPr txBox="1"/>
          <p:nvPr/>
        </p:nvSpPr>
        <p:spPr>
          <a:xfrm>
            <a:off x="682149" y="5875678"/>
            <a:ext cx="2961067" cy="400110"/>
          </a:xfrm>
          <a:prstGeom prst="rect">
            <a:avLst/>
          </a:prstGeom>
          <a:noFill/>
        </p:spPr>
        <p:txBody>
          <a:bodyPr wrap="none" rtlCol="0">
            <a:spAutoFit/>
          </a:bodyPr>
          <a:lstStyle/>
          <a:p>
            <a:r>
              <a:rPr lang="it-IT" sz="2000" dirty="0">
                <a:solidFill>
                  <a:srgbClr val="FF0000"/>
                </a:solidFill>
                <a:hlinkClick r:id="rId5"/>
              </a:rPr>
              <a:t>breathingartcompany</a:t>
            </a:r>
            <a:endParaRPr lang="it-IT" dirty="0">
              <a:solidFill>
                <a:srgbClr val="FF0000"/>
              </a:solidFill>
            </a:endParaRPr>
          </a:p>
        </p:txBody>
      </p:sp>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4248" y="4731950"/>
            <a:ext cx="1056636" cy="1056636"/>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0884" y="332656"/>
            <a:ext cx="2160000" cy="860625"/>
          </a:xfrm>
          <a:prstGeom prst="rect">
            <a:avLst/>
          </a:prstGeom>
        </p:spPr>
      </p:pic>
      <p:sp>
        <p:nvSpPr>
          <p:cNvPr id="11" name="CasellaDiTesto 10"/>
          <p:cNvSpPr txBox="1"/>
          <p:nvPr/>
        </p:nvSpPr>
        <p:spPr>
          <a:xfrm>
            <a:off x="5852032" y="5875678"/>
            <a:ext cx="2961067" cy="400110"/>
          </a:xfrm>
          <a:prstGeom prst="rect">
            <a:avLst/>
          </a:prstGeom>
          <a:noFill/>
        </p:spPr>
        <p:txBody>
          <a:bodyPr wrap="none" rtlCol="0">
            <a:spAutoFit/>
          </a:bodyPr>
          <a:lstStyle/>
          <a:p>
            <a:pPr fontAlgn="base"/>
            <a:r>
              <a:rPr lang="it-IT" sz="2000" dirty="0">
                <a:solidFill>
                  <a:srgbClr val="00B0F0"/>
                </a:solidFill>
                <a:hlinkClick r:id="rId8"/>
              </a:rPr>
              <a:t>breathingartcompany</a:t>
            </a:r>
            <a:endParaRPr lang="it-IT" sz="2000" dirty="0">
              <a:solidFill>
                <a:srgbClr val="00B0F0"/>
              </a:solidFill>
            </a:endParaRPr>
          </a:p>
        </p:txBody>
      </p:sp>
    </p:spTree>
    <p:extLst>
      <p:ext uri="{BB962C8B-B14F-4D97-AF65-F5344CB8AC3E}">
        <p14:creationId xmlns:p14="http://schemas.microsoft.com/office/powerpoint/2010/main" val="3633651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1000" b="-1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447" y="223903"/>
            <a:ext cx="361770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215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35496" y="116632"/>
            <a:ext cx="8229600" cy="4572000"/>
          </a:xfrm>
        </p:spPr>
        <p:txBody>
          <a:bodyPr>
            <a:noAutofit/>
          </a:bodyPr>
          <a:lstStyle/>
          <a:p>
            <a:pPr marL="64008" indent="0" algn="just">
              <a:buNone/>
            </a:pPr>
            <a:r>
              <a:rPr lang="it-IT" sz="4400" dirty="0">
                <a:solidFill>
                  <a:srgbClr val="FF0000"/>
                </a:solidFill>
                <a:latin typeface="Century Gothic" panose="020B0502020202020204" pitchFamily="34" charset="0"/>
              </a:rPr>
              <a:t>About </a:t>
            </a:r>
            <a:r>
              <a:rPr lang="it-IT" sz="4400" dirty="0" err="1">
                <a:solidFill>
                  <a:srgbClr val="FF0000"/>
                </a:solidFill>
                <a:latin typeface="Century Gothic" panose="020B0502020202020204" pitchFamily="34" charset="0"/>
              </a:rPr>
              <a:t>Us</a:t>
            </a:r>
            <a:endParaRPr lang="it-IT" sz="2400" dirty="0">
              <a:solidFill>
                <a:srgbClr val="FF0000"/>
              </a:solidFill>
              <a:latin typeface="Century Gothic" panose="020B0502020202020204" pitchFamily="34" charset="0"/>
            </a:endParaRPr>
          </a:p>
          <a:p>
            <a:pPr marL="64008" indent="0" algn="just">
              <a:buNone/>
            </a:pPr>
            <a:r>
              <a:rPr lang="en-US" sz="2600" dirty="0">
                <a:latin typeface="Century Gothic" panose="020B0502020202020204" pitchFamily="34" charset="0"/>
              </a:rPr>
              <a:t>“Breathing Art Company” was founded in 2005 by Simona De Tullio and since then has been working to promote the development and diffusion of Dance in Italy and abroad. The company, which is part of the official Puglia’s Region Register, has presented works in  Germany, Spain, Hungary, Albania, Netherlands,  Puerto Rico and USA (Miami, New York, Charlotte, Newport), developing an international network that supports the “International Dance Competition San Nicola”, the annual highlight of the company’s productions. The company supports training programs in the dance center “The Studio”, the company’s venue.</a:t>
            </a:r>
            <a:endParaRPr lang="it-IT" sz="2600" dirty="0">
              <a:latin typeface="Century Gothic" panose="020B0502020202020204" pitchFamily="34" charset="0"/>
            </a:endParaRPr>
          </a:p>
        </p:txBody>
      </p:sp>
    </p:spTree>
    <p:extLst>
      <p:ext uri="{BB962C8B-B14F-4D97-AF65-F5344CB8AC3E}">
        <p14:creationId xmlns:p14="http://schemas.microsoft.com/office/powerpoint/2010/main" val="3019872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6000"/>
          </a:stretch>
        </a:blip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179795"/>
            <a:ext cx="2160000" cy="860625"/>
          </a:xfrm>
          <a:prstGeom prst="rect">
            <a:avLst/>
          </a:prstGeom>
        </p:spPr>
      </p:pic>
    </p:spTree>
    <p:extLst>
      <p:ext uri="{BB962C8B-B14F-4D97-AF65-F5344CB8AC3E}">
        <p14:creationId xmlns:p14="http://schemas.microsoft.com/office/powerpoint/2010/main" val="2113705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620688"/>
            <a:ext cx="8229600" cy="5760640"/>
          </a:xfrm>
        </p:spPr>
        <p:txBody>
          <a:bodyPr>
            <a:normAutofit fontScale="92500"/>
          </a:bodyPr>
          <a:lstStyle/>
          <a:p>
            <a:pPr marL="64008" indent="0" algn="just">
              <a:buNone/>
            </a:pPr>
            <a:r>
              <a:rPr lang="en-US" sz="4400" dirty="0">
                <a:solidFill>
                  <a:srgbClr val="FF0000"/>
                </a:solidFill>
              </a:rPr>
              <a:t>The Vision</a:t>
            </a:r>
          </a:p>
          <a:p>
            <a:pPr marL="64008" indent="0" algn="just">
              <a:buNone/>
            </a:pPr>
            <a:endParaRPr lang="en-US" dirty="0"/>
          </a:p>
          <a:p>
            <a:pPr marL="64008" indent="0" algn="just">
              <a:buNone/>
            </a:pPr>
            <a:r>
              <a:rPr lang="en-US" dirty="0"/>
              <a:t>The company presents its creations in national and international festivals, building interesting collaborations every year, collaborates with orchestras and conservatories promoting dialogue between the arts, transmits its passion for the stage in teaching, preparing students for professional companies and academies.</a:t>
            </a:r>
          </a:p>
          <a:p>
            <a:pPr marL="64008" indent="0" algn="just">
              <a:buNone/>
            </a:pPr>
            <a:r>
              <a:rPr lang="en-US" dirty="0"/>
              <a:t>The international vision of the company is focused on networking in name of Dance.</a:t>
            </a:r>
            <a:endParaRPr lang="it-IT" dirty="0"/>
          </a:p>
        </p:txBody>
      </p:sp>
    </p:spTree>
    <p:extLst>
      <p:ext uri="{BB962C8B-B14F-4D97-AF65-F5344CB8AC3E}">
        <p14:creationId xmlns:p14="http://schemas.microsoft.com/office/powerpoint/2010/main" val="3170040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908720"/>
            <a:ext cx="8229600" cy="5760640"/>
          </a:xfrm>
        </p:spPr>
        <p:txBody>
          <a:bodyPr>
            <a:normAutofit/>
          </a:bodyPr>
          <a:lstStyle/>
          <a:p>
            <a:pPr marL="64008" indent="0" algn="just">
              <a:buNone/>
            </a:pPr>
            <a:r>
              <a:rPr lang="en-US" dirty="0"/>
              <a:t>The company since its start, has seen the discovery and development of new talents as its main focus, encouraging workshops with such influential teachers as:  F. </a:t>
            </a:r>
            <a:r>
              <a:rPr lang="en-US" dirty="0" err="1"/>
              <a:t>Monteverde</a:t>
            </a:r>
            <a:r>
              <a:rPr lang="en-US" dirty="0"/>
              <a:t>, </a:t>
            </a:r>
            <a:r>
              <a:rPr lang="en-US" dirty="0" err="1"/>
              <a:t>T.Assam</a:t>
            </a:r>
            <a:r>
              <a:rPr lang="en-US" dirty="0"/>
              <a:t>, R. </a:t>
            </a:r>
            <a:r>
              <a:rPr lang="en-US" dirty="0" err="1"/>
              <a:t>Cerloj</a:t>
            </a:r>
            <a:r>
              <a:rPr lang="en-US" dirty="0"/>
              <a:t>, J. Green, A. Taylor, M. Causey, M. Van de </a:t>
            </a:r>
            <a:r>
              <a:rPr lang="en-US" dirty="0" err="1"/>
              <a:t>Westeringh</a:t>
            </a:r>
            <a:r>
              <a:rPr lang="en-US" dirty="0"/>
              <a:t>, G. </a:t>
            </a:r>
            <a:r>
              <a:rPr lang="en-US" dirty="0" err="1"/>
              <a:t>Santucci</a:t>
            </a:r>
            <a:r>
              <a:rPr lang="en-US" dirty="0"/>
              <a:t>, L. </a:t>
            </a:r>
            <a:r>
              <a:rPr lang="en-US" dirty="0" err="1"/>
              <a:t>Saillot</a:t>
            </a:r>
            <a:r>
              <a:rPr lang="en-US" dirty="0"/>
              <a:t>, F. Esposito, </a:t>
            </a:r>
            <a:r>
              <a:rPr lang="en-US" dirty="0" err="1"/>
              <a:t>C.Rozestraten</a:t>
            </a:r>
            <a:r>
              <a:rPr lang="en-US" dirty="0"/>
              <a:t>, M. </a:t>
            </a:r>
            <a:r>
              <a:rPr lang="en-US" dirty="0" err="1"/>
              <a:t>Ohlsen</a:t>
            </a:r>
            <a:r>
              <a:rPr lang="en-US" dirty="0"/>
              <a:t>, B. </a:t>
            </a:r>
            <a:r>
              <a:rPr lang="en-US" dirty="0" err="1"/>
              <a:t>Foldi</a:t>
            </a:r>
            <a:r>
              <a:rPr lang="en-US" dirty="0"/>
              <a:t> plus many more. “The Studio”</a:t>
            </a:r>
            <a:r>
              <a:rPr lang="en-US" b="1" dirty="0"/>
              <a:t> </a:t>
            </a:r>
            <a:r>
              <a:rPr lang="en-US" dirty="0"/>
              <a:t>hosts very year small training projects on choreographic creativity.</a:t>
            </a:r>
            <a:endParaRPr lang="it-IT" dirty="0"/>
          </a:p>
        </p:txBody>
      </p:sp>
    </p:spTree>
    <p:extLst>
      <p:ext uri="{BB962C8B-B14F-4D97-AF65-F5344CB8AC3E}">
        <p14:creationId xmlns:p14="http://schemas.microsoft.com/office/powerpoint/2010/main" val="139223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33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8600" y="260648"/>
            <a:ext cx="8686800" cy="6336704"/>
          </a:xfrm>
        </p:spPr>
        <p:txBody>
          <a:bodyPr>
            <a:normAutofit/>
          </a:bodyPr>
          <a:lstStyle/>
          <a:p>
            <a:pPr marL="64008" indent="0" algn="just">
              <a:buNone/>
            </a:pPr>
            <a:r>
              <a:rPr lang="en-US" sz="4400" dirty="0">
                <a:solidFill>
                  <a:srgbClr val="FF0000"/>
                </a:solidFill>
                <a:latin typeface="+mj-lt"/>
              </a:rPr>
              <a:t>Special Programs</a:t>
            </a:r>
          </a:p>
          <a:p>
            <a:pPr marL="64008" indent="0" algn="just">
              <a:buNone/>
            </a:pPr>
            <a:endParaRPr lang="en-US" sz="4400" dirty="0">
              <a:solidFill>
                <a:srgbClr val="FF0000"/>
              </a:solidFill>
              <a:latin typeface="+mj-lt"/>
            </a:endParaRPr>
          </a:p>
          <a:p>
            <a:pPr marL="64008" indent="0" algn="just">
              <a:buNone/>
            </a:pPr>
            <a:r>
              <a:rPr lang="en-US" dirty="0">
                <a:latin typeface="+mj-lt"/>
              </a:rPr>
              <a:t>The company is heavily involved with the local authorities in activities focused on the rehabilitation through art of youngsters with problems and also with programs for the elderly. These collaborations and projects were made possible thanks to the support from Bari’s Municipality and cultural offices. Special events have been made with Teatro </a:t>
            </a:r>
            <a:r>
              <a:rPr lang="en-US" dirty="0" err="1">
                <a:latin typeface="+mj-lt"/>
              </a:rPr>
              <a:t>Pubblico</a:t>
            </a:r>
            <a:r>
              <a:rPr lang="en-US" dirty="0">
                <a:latin typeface="+mj-lt"/>
              </a:rPr>
              <a:t> Pugliese support.</a:t>
            </a:r>
            <a:endParaRPr lang="it-IT" dirty="0">
              <a:latin typeface="+mj-lt"/>
            </a:endParaRPr>
          </a:p>
          <a:p>
            <a:pPr marL="64008" indent="0" algn="just">
              <a:buNone/>
            </a:pPr>
            <a:endParaRPr lang="en-US" dirty="0">
              <a:latin typeface="Microsoft PhagsPa" pitchFamily="34" charset="0"/>
            </a:endParaRPr>
          </a:p>
        </p:txBody>
      </p:sp>
    </p:spTree>
    <p:extLst>
      <p:ext uri="{BB962C8B-B14F-4D97-AF65-F5344CB8AC3E}">
        <p14:creationId xmlns:p14="http://schemas.microsoft.com/office/powerpoint/2010/main" val="261590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16632"/>
            <a:ext cx="2160000" cy="860625"/>
          </a:xfrm>
          <a:prstGeom prst="rect">
            <a:avLst/>
          </a:prstGeom>
        </p:spPr>
      </p:pic>
    </p:spTree>
    <p:extLst>
      <p:ext uri="{BB962C8B-B14F-4D97-AF65-F5344CB8AC3E}">
        <p14:creationId xmlns:p14="http://schemas.microsoft.com/office/powerpoint/2010/main" val="1901809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16632"/>
            <a:ext cx="2160000" cy="860625"/>
          </a:xfrm>
          <a:prstGeom prst="rect">
            <a:avLst/>
          </a:prstGeom>
        </p:spPr>
      </p:pic>
    </p:spTree>
    <p:extLst>
      <p:ext uri="{BB962C8B-B14F-4D97-AF65-F5344CB8AC3E}">
        <p14:creationId xmlns:p14="http://schemas.microsoft.com/office/powerpoint/2010/main" val="12978945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113</TotalTime>
  <Words>525</Words>
  <Application>Microsoft Office PowerPoint</Application>
  <PresentationFormat>Presentazione su schermo (4:3)</PresentationFormat>
  <Paragraphs>27</Paragraphs>
  <Slides>15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15</vt:i4>
      </vt:variant>
    </vt:vector>
  </HeadingPairs>
  <TitlesOfParts>
    <vt:vector size="21" baseType="lpstr">
      <vt:lpstr>Calibri</vt:lpstr>
      <vt:lpstr>Century Gothic</vt:lpstr>
      <vt:lpstr>Microsoft PhagsPa</vt:lpstr>
      <vt:lpstr>Verdana</vt:lpstr>
      <vt:lpstr>Wingdings 2</vt:lpstr>
      <vt:lpstr>Verve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CONTACTS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Arda</dc:creator>
  <cp:lastModifiedBy>Simona De Tullio</cp:lastModifiedBy>
  <cp:revision>23</cp:revision>
  <dcterms:created xsi:type="dcterms:W3CDTF">2019-03-29T09:16:56Z</dcterms:created>
  <dcterms:modified xsi:type="dcterms:W3CDTF">2020-04-23T16:11:33Z</dcterms:modified>
</cp:coreProperties>
</file>