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6.xml" ContentType="application/vnd.openxmlformats-officedocument.drawingml.chart+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8.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9.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0.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1.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2.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3.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4.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7.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8.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9.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0.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1.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2.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5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5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52.xml" ContentType="application/vnd.openxmlformats-officedocument.drawingml.chart+xml"/>
  <Override PartName="/ppt/charts/style46.xml" ContentType="application/vnd.ms-office.chartstyle+xml"/>
  <Override PartName="/ppt/charts/colors46.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handoutMasterIdLst>
    <p:handoutMasterId r:id="rId57"/>
  </p:handoutMasterIdLst>
  <p:sldIdLst>
    <p:sldId id="352" r:id="rId5"/>
    <p:sldId id="353" r:id="rId6"/>
    <p:sldId id="293" r:id="rId7"/>
    <p:sldId id="295" r:id="rId8"/>
    <p:sldId id="268" r:id="rId9"/>
    <p:sldId id="266" r:id="rId10"/>
    <p:sldId id="299" r:id="rId11"/>
    <p:sldId id="301" r:id="rId12"/>
    <p:sldId id="302" r:id="rId13"/>
    <p:sldId id="298" r:id="rId14"/>
    <p:sldId id="303" r:id="rId15"/>
    <p:sldId id="304" r:id="rId16"/>
    <p:sldId id="319" r:id="rId17"/>
    <p:sldId id="320" r:id="rId18"/>
    <p:sldId id="321" r:id="rId19"/>
    <p:sldId id="326" r:id="rId20"/>
    <p:sldId id="305" r:id="rId21"/>
    <p:sldId id="306" r:id="rId22"/>
    <p:sldId id="307" r:id="rId23"/>
    <p:sldId id="325" r:id="rId24"/>
    <p:sldId id="272" r:id="rId25"/>
    <p:sldId id="313" r:id="rId26"/>
    <p:sldId id="314" r:id="rId27"/>
    <p:sldId id="315" r:id="rId28"/>
    <p:sldId id="316" r:id="rId29"/>
    <p:sldId id="317" r:id="rId30"/>
    <p:sldId id="327" r:id="rId31"/>
    <p:sldId id="328" r:id="rId32"/>
    <p:sldId id="329" r:id="rId33"/>
    <p:sldId id="358" r:id="rId34"/>
    <p:sldId id="386" r:id="rId35"/>
    <p:sldId id="357" r:id="rId36"/>
    <p:sldId id="360" r:id="rId37"/>
    <p:sldId id="370" r:id="rId38"/>
    <p:sldId id="359" r:id="rId39"/>
    <p:sldId id="361" r:id="rId40"/>
    <p:sldId id="371" r:id="rId41"/>
    <p:sldId id="372" r:id="rId42"/>
    <p:sldId id="373" r:id="rId43"/>
    <p:sldId id="374" r:id="rId44"/>
    <p:sldId id="379" r:id="rId45"/>
    <p:sldId id="381" r:id="rId46"/>
    <p:sldId id="382" r:id="rId47"/>
    <p:sldId id="388" r:id="rId48"/>
    <p:sldId id="391" r:id="rId49"/>
    <p:sldId id="385" r:id="rId50"/>
    <p:sldId id="399" r:id="rId51"/>
    <p:sldId id="400" r:id="rId52"/>
    <p:sldId id="401" r:id="rId53"/>
    <p:sldId id="402" r:id="rId54"/>
    <p:sldId id="403" r:id="rId55"/>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47ACE12-3151-4FC3-8E24-91701F9B8BE7}">
          <p14:sldIdLst>
            <p14:sldId id="352"/>
            <p14:sldId id="353"/>
            <p14:sldId id="293"/>
            <p14:sldId id="295"/>
            <p14:sldId id="268"/>
            <p14:sldId id="266"/>
            <p14:sldId id="299"/>
            <p14:sldId id="301"/>
            <p14:sldId id="302"/>
            <p14:sldId id="298"/>
            <p14:sldId id="303"/>
            <p14:sldId id="304"/>
            <p14:sldId id="319"/>
            <p14:sldId id="320"/>
            <p14:sldId id="321"/>
            <p14:sldId id="326"/>
            <p14:sldId id="305"/>
            <p14:sldId id="306"/>
            <p14:sldId id="307"/>
            <p14:sldId id="325"/>
            <p14:sldId id="272"/>
            <p14:sldId id="313"/>
            <p14:sldId id="314"/>
            <p14:sldId id="315"/>
            <p14:sldId id="316"/>
            <p14:sldId id="317"/>
            <p14:sldId id="327"/>
            <p14:sldId id="328"/>
            <p14:sldId id="329"/>
            <p14:sldId id="358"/>
            <p14:sldId id="386"/>
            <p14:sldId id="357"/>
            <p14:sldId id="360"/>
            <p14:sldId id="370"/>
            <p14:sldId id="359"/>
            <p14:sldId id="361"/>
            <p14:sldId id="371"/>
            <p14:sldId id="372"/>
            <p14:sldId id="373"/>
            <p14:sldId id="374"/>
            <p14:sldId id="379"/>
            <p14:sldId id="381"/>
            <p14:sldId id="382"/>
            <p14:sldId id="388"/>
            <p14:sldId id="391"/>
            <p14:sldId id="385"/>
            <p14:sldId id="399"/>
            <p14:sldId id="400"/>
            <p14:sldId id="401"/>
            <p14:sldId id="402"/>
            <p14:sldId id="40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A3DB"/>
    <a:srgbClr val="192534"/>
    <a:srgbClr val="132031"/>
    <a:srgbClr val="CCFFFF"/>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3049FF-FDB3-2099-14E7-4580A43850A0}" v="6" dt="2022-12-14T10:57:03.114"/>
    <p1510:client id="{1C8C7722-65A4-A9C4-B0A9-298CCC642548}" v="6" dt="2022-12-14T05:18:57.6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294" y="96"/>
      </p:cViewPr>
      <p:guideLst/>
    </p:cSldViewPr>
  </p:slideViewPr>
  <p:notesTextViewPr>
    <p:cViewPr>
      <p:scale>
        <a:sx n="1" d="1"/>
        <a:sy n="1" d="1"/>
      </p:scale>
      <p:origin x="0" y="0"/>
    </p:cViewPr>
  </p:notesTextViewPr>
  <p:notesViewPr>
    <p:cSldViewPr snapToGrid="0">
      <p:cViewPr varScale="1">
        <p:scale>
          <a:sx n="88" d="100"/>
          <a:sy n="88" d="100"/>
        </p:scale>
        <p:origin x="348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8.xml"/><Relationship Id="rId1" Type="http://schemas.microsoft.com/office/2011/relationships/chartStyle" Target="style1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9.xml"/><Relationship Id="rId1" Type="http://schemas.microsoft.com/office/2011/relationships/chartStyle" Target="style19.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0.xml"/><Relationship Id="rId1" Type="http://schemas.microsoft.com/office/2011/relationships/chartStyle" Target="style20.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1.xml"/><Relationship Id="rId1" Type="http://schemas.microsoft.com/office/2011/relationships/chartStyle" Target="style21.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2.xml"/><Relationship Id="rId1" Type="http://schemas.microsoft.com/office/2011/relationships/chartStyle" Target="style22.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3.xml"/><Relationship Id="rId1" Type="http://schemas.microsoft.com/office/2011/relationships/chartStyle" Target="style23.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4.xml"/><Relationship Id="rId1" Type="http://schemas.microsoft.com/office/2011/relationships/chartStyle" Target="style24.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6.xml"/><Relationship Id="rId1" Type="http://schemas.microsoft.com/office/2011/relationships/chartStyle" Target="style26.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7.xml"/><Relationship Id="rId1" Type="http://schemas.microsoft.com/office/2011/relationships/chartStyle" Target="style27.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8.xml"/><Relationship Id="rId1" Type="http://schemas.microsoft.com/office/2011/relationships/chartStyle" Target="style28.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9.xml"/><Relationship Id="rId1" Type="http://schemas.microsoft.com/office/2011/relationships/chartStyle" Target="style29.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0.xml"/><Relationship Id="rId1" Type="http://schemas.microsoft.com/office/2011/relationships/chartStyle" Target="style30.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1.xml"/><Relationship Id="rId1" Type="http://schemas.microsoft.com/office/2011/relationships/chartStyle" Target="style31.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2.xml"/><Relationship Id="rId1" Type="http://schemas.microsoft.com/office/2011/relationships/chartStyle" Target="style32.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3.xml"/><Relationship Id="rId1" Type="http://schemas.microsoft.com/office/2011/relationships/chartStyle" Target="style33.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4.xml"/><Relationship Id="rId1" Type="http://schemas.microsoft.com/office/2011/relationships/chartStyle" Target="style34.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5.xml"/><Relationship Id="rId1" Type="http://schemas.microsoft.com/office/2011/relationships/chartStyle" Target="style3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6.xml"/><Relationship Id="rId1" Type="http://schemas.microsoft.com/office/2011/relationships/chartStyle" Target="style3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37.xml"/><Relationship Id="rId1" Type="http://schemas.microsoft.com/office/2011/relationships/chartStyle" Target="style3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38.xml"/><Relationship Id="rId1" Type="http://schemas.microsoft.com/office/2011/relationships/chartStyle" Target="style38.xml"/></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9.xml"/><Relationship Id="rId1" Type="http://schemas.microsoft.com/office/2011/relationships/chartStyle" Target="style3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0.xml"/><Relationship Id="rId1" Type="http://schemas.microsoft.com/office/2011/relationships/chartStyle" Target="style4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41.xml"/><Relationship Id="rId1" Type="http://schemas.microsoft.com/office/2011/relationships/chartStyle" Target="style4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42.xml"/><Relationship Id="rId1" Type="http://schemas.microsoft.com/office/2011/relationships/chartStyle" Target="style4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3.xml"/><Relationship Id="rId1" Type="http://schemas.microsoft.com/office/2011/relationships/chartStyle" Target="style4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4.xml"/><Relationship Id="rId1" Type="http://schemas.microsoft.com/office/2011/relationships/chartStyle" Target="style4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5.xml"/><Relationship Id="rId1" Type="http://schemas.microsoft.com/office/2011/relationships/chartStyle" Target="style4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6.xml"/><Relationship Id="rId1" Type="http://schemas.microsoft.com/office/2011/relationships/chartStyle" Target="style4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percentStacked"/>
        <c:varyColors val="0"/>
        <c:ser>
          <c:idx val="0"/>
          <c:order val="0"/>
          <c:tx>
            <c:strRef>
              <c:f>Sheet1!$B$1</c:f>
              <c:strCache>
                <c:ptCount val="1"/>
                <c:pt idx="0">
                  <c:v>Foarte multa</c:v>
                </c:pt>
              </c:strCache>
            </c:strRef>
          </c:tx>
          <c:spPr>
            <a:solidFill>
              <a:schemeClr val="accent4">
                <a:lumMod val="60000"/>
                <a:lumOff val="40000"/>
              </a:schemeClr>
            </a:solidFill>
            <a:ln w="12700" cap="flat" cmpd="sng" algn="ctr">
              <a:solidFill>
                <a:schemeClr val="dk1"/>
              </a:solidFill>
              <a:prstDash val="solid"/>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Sheet1!$A$2:$A$11</c:f>
              <c:strCache>
                <c:ptCount val="10"/>
                <c:pt idx="0">
                  <c:v>1.Președinție</c:v>
                </c:pt>
                <c:pt idx="1">
                  <c:v>2.Parlament</c:v>
                </c:pt>
                <c:pt idx="2">
                  <c:v>3.Guvern</c:v>
                </c:pt>
                <c:pt idx="3">
                  <c:v>4.Partide politice</c:v>
                </c:pt>
                <c:pt idx="4">
                  <c:v>5.Armată</c:v>
                </c:pt>
                <c:pt idx="5">
                  <c:v>6.Poliție</c:v>
                </c:pt>
                <c:pt idx="6">
                  <c:v>7.Biserică</c:v>
                </c:pt>
                <c:pt idx="7">
                  <c:v>8.Academia Română</c:v>
                </c:pt>
                <c:pt idx="8">
                  <c:v>9.Primăria din localitatea dvs.</c:v>
                </c:pt>
                <c:pt idx="9">
                  <c:v>10.Presa din România</c:v>
                </c:pt>
              </c:strCache>
            </c:strRef>
          </c:cat>
          <c:val>
            <c:numRef>
              <c:f>Sheet1!$B$2:$B$11</c:f>
              <c:numCache>
                <c:formatCode>###0.0%</c:formatCode>
                <c:ptCount val="10"/>
                <c:pt idx="0">
                  <c:v>5.8999999999999997E-2</c:v>
                </c:pt>
                <c:pt idx="1">
                  <c:v>3.5000000000000003E-2</c:v>
                </c:pt>
                <c:pt idx="2">
                  <c:v>3.7999999999999999E-2</c:v>
                </c:pt>
                <c:pt idx="3">
                  <c:v>3.3000000000000002E-2</c:v>
                </c:pt>
                <c:pt idx="4">
                  <c:v>0.19</c:v>
                </c:pt>
                <c:pt idx="5">
                  <c:v>0.14000000000000001</c:v>
                </c:pt>
                <c:pt idx="6">
                  <c:v>0.29599999999999999</c:v>
                </c:pt>
                <c:pt idx="7">
                  <c:v>0.17499999999999999</c:v>
                </c:pt>
                <c:pt idx="8">
                  <c:v>0.11799999999999999</c:v>
                </c:pt>
                <c:pt idx="9">
                  <c:v>4.2999999999999997E-2</c:v>
                </c:pt>
              </c:numCache>
            </c:numRef>
          </c:val>
          <c:extLst>
            <c:ext xmlns:c16="http://schemas.microsoft.com/office/drawing/2014/chart" uri="{C3380CC4-5D6E-409C-BE32-E72D297353CC}">
              <c16:uniqueId val="{00000005-B8AE-42A6-A918-D5F339C84AE5}"/>
            </c:ext>
          </c:extLst>
        </c:ser>
        <c:ser>
          <c:idx val="1"/>
          <c:order val="1"/>
          <c:tx>
            <c:strRef>
              <c:f>Sheet1!$C$1</c:f>
              <c:strCache>
                <c:ptCount val="1"/>
                <c:pt idx="0">
                  <c:v>Multa</c:v>
                </c:pt>
              </c:strCache>
            </c:strRef>
          </c:tx>
          <c:spPr>
            <a:solidFill>
              <a:schemeClr val="accent2">
                <a:lumMod val="60000"/>
                <a:lumOff val="40000"/>
              </a:schemeClr>
            </a:solidFill>
            <a:ln w="12700" cap="flat" cmpd="sng" algn="ctr">
              <a:solidFill>
                <a:schemeClr val="dk1"/>
              </a:solidFill>
              <a:prstDash val="solid"/>
              <a:miter lim="800000"/>
            </a:ln>
            <a:effectLst/>
          </c:spPr>
          <c:invertIfNegative val="0"/>
          <c:dLbls>
            <c:dLbl>
              <c:idx val="3"/>
              <c:layout>
                <c:manualLayout>
                  <c:x val="3.602837655718747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B8-4E1A-B461-F539D6DC6299}"/>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1.Președinție</c:v>
                </c:pt>
                <c:pt idx="1">
                  <c:v>2.Parlament</c:v>
                </c:pt>
                <c:pt idx="2">
                  <c:v>3.Guvern</c:v>
                </c:pt>
                <c:pt idx="3">
                  <c:v>4.Partide politice</c:v>
                </c:pt>
                <c:pt idx="4">
                  <c:v>5.Armată</c:v>
                </c:pt>
                <c:pt idx="5">
                  <c:v>6.Poliție</c:v>
                </c:pt>
                <c:pt idx="6">
                  <c:v>7.Biserică</c:v>
                </c:pt>
                <c:pt idx="7">
                  <c:v>8.Academia Română</c:v>
                </c:pt>
                <c:pt idx="8">
                  <c:v>9.Primăria din localitatea dvs.</c:v>
                </c:pt>
                <c:pt idx="9">
                  <c:v>10.Presa din România</c:v>
                </c:pt>
              </c:strCache>
            </c:strRef>
          </c:cat>
          <c:val>
            <c:numRef>
              <c:f>Sheet1!$C$2:$C$11</c:f>
              <c:numCache>
                <c:formatCode>###0.0%</c:formatCode>
                <c:ptCount val="10"/>
                <c:pt idx="0">
                  <c:v>0.107</c:v>
                </c:pt>
                <c:pt idx="1">
                  <c:v>9.9000000000000005E-2</c:v>
                </c:pt>
                <c:pt idx="2">
                  <c:v>0.11700000000000001</c:v>
                </c:pt>
                <c:pt idx="3">
                  <c:v>5.2000000000000005E-2</c:v>
                </c:pt>
                <c:pt idx="4">
                  <c:v>0.42399999999999999</c:v>
                </c:pt>
                <c:pt idx="5">
                  <c:v>0.34300000000000003</c:v>
                </c:pt>
                <c:pt idx="6">
                  <c:v>0.36700000000000005</c:v>
                </c:pt>
                <c:pt idx="7">
                  <c:v>0.42699999999999994</c:v>
                </c:pt>
                <c:pt idx="8">
                  <c:v>0.315</c:v>
                </c:pt>
                <c:pt idx="9">
                  <c:v>0.157</c:v>
                </c:pt>
              </c:numCache>
            </c:numRef>
          </c:val>
          <c:extLst>
            <c:ext xmlns:c16="http://schemas.microsoft.com/office/drawing/2014/chart" uri="{C3380CC4-5D6E-409C-BE32-E72D297353CC}">
              <c16:uniqueId val="{00000006-B8AE-42A6-A918-D5F339C84AE5}"/>
            </c:ext>
          </c:extLst>
        </c:ser>
        <c:ser>
          <c:idx val="2"/>
          <c:order val="2"/>
          <c:tx>
            <c:strRef>
              <c:f>Sheet1!$D$1</c:f>
              <c:strCache>
                <c:ptCount val="1"/>
                <c:pt idx="0">
                  <c:v>Putina</c:v>
                </c:pt>
              </c:strCache>
            </c:strRef>
          </c:tx>
          <c:spPr>
            <a:solidFill>
              <a:schemeClr val="accent6">
                <a:lumMod val="60000"/>
                <a:lumOff val="40000"/>
              </a:schemeClr>
            </a:solidFill>
            <a:ln w="12700" cap="flat" cmpd="sng" algn="ctr">
              <a:solidFill>
                <a:schemeClr val="dk1"/>
              </a:solidFill>
              <a:prstDash val="solid"/>
              <a:miter lim="800000"/>
            </a:ln>
            <a:effectLst/>
          </c:spPr>
          <c:invertIfNegative val="0"/>
          <c:dLbls>
            <c:spPr>
              <a:noFill/>
              <a:ln>
                <a:noFill/>
              </a:ln>
              <a:effectLst/>
            </c:spPr>
            <c:txPr>
              <a:bodyPr wrap="square" lIns="38100" tIns="19050" rIns="38100" bIns="19050" anchor="ctr">
                <a:spAutoFit/>
              </a:bodyPr>
              <a:lstStyle/>
              <a:p>
                <a:pPr>
                  <a:defRPr sz="13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1.Președinție</c:v>
                </c:pt>
                <c:pt idx="1">
                  <c:v>2.Parlament</c:v>
                </c:pt>
                <c:pt idx="2">
                  <c:v>3.Guvern</c:v>
                </c:pt>
                <c:pt idx="3">
                  <c:v>4.Partide politice</c:v>
                </c:pt>
                <c:pt idx="4">
                  <c:v>5.Armată</c:v>
                </c:pt>
                <c:pt idx="5">
                  <c:v>6.Poliție</c:v>
                </c:pt>
                <c:pt idx="6">
                  <c:v>7.Biserică</c:v>
                </c:pt>
                <c:pt idx="7">
                  <c:v>8.Academia Română</c:v>
                </c:pt>
                <c:pt idx="8">
                  <c:v>9.Primăria din localitatea dvs.</c:v>
                </c:pt>
                <c:pt idx="9">
                  <c:v>10.Presa din România</c:v>
                </c:pt>
              </c:strCache>
            </c:strRef>
          </c:cat>
          <c:val>
            <c:numRef>
              <c:f>Sheet1!$D$2:$D$11</c:f>
              <c:numCache>
                <c:formatCode>###0.0%</c:formatCode>
                <c:ptCount val="10"/>
                <c:pt idx="0">
                  <c:v>0.33700000000000002</c:v>
                </c:pt>
                <c:pt idx="1">
                  <c:v>0.33700000000000002</c:v>
                </c:pt>
                <c:pt idx="2">
                  <c:v>0.37200000000000005</c:v>
                </c:pt>
                <c:pt idx="3">
                  <c:v>0.35699999999999998</c:v>
                </c:pt>
                <c:pt idx="4">
                  <c:v>0.24299999999999999</c:v>
                </c:pt>
                <c:pt idx="5">
                  <c:v>0.32600000000000001</c:v>
                </c:pt>
                <c:pt idx="6">
                  <c:v>0.21600000000000003</c:v>
                </c:pt>
                <c:pt idx="7">
                  <c:v>0.26500000000000001</c:v>
                </c:pt>
                <c:pt idx="8">
                  <c:v>0.33800000000000002</c:v>
                </c:pt>
                <c:pt idx="9">
                  <c:v>0.442</c:v>
                </c:pt>
              </c:numCache>
            </c:numRef>
          </c:val>
          <c:extLst>
            <c:ext xmlns:c16="http://schemas.microsoft.com/office/drawing/2014/chart" uri="{C3380CC4-5D6E-409C-BE32-E72D297353CC}">
              <c16:uniqueId val="{00000007-B8AE-42A6-A918-D5F339C84AE5}"/>
            </c:ext>
          </c:extLst>
        </c:ser>
        <c:ser>
          <c:idx val="3"/>
          <c:order val="3"/>
          <c:tx>
            <c:strRef>
              <c:f>Sheet1!$E$1</c:f>
              <c:strCache>
                <c:ptCount val="1"/>
                <c:pt idx="0">
                  <c:v>Foarte putina</c:v>
                </c:pt>
              </c:strCache>
            </c:strRef>
          </c:tx>
          <c:spPr>
            <a:solidFill>
              <a:schemeClr val="accent5">
                <a:lumMod val="60000"/>
                <a:lumOff val="40000"/>
              </a:schemeClr>
            </a:solidFill>
            <a:ln w="12700" cap="flat" cmpd="sng" algn="ctr">
              <a:solidFill>
                <a:schemeClr val="dk1"/>
              </a:solidFill>
              <a:prstDash val="solid"/>
              <a:miter lim="800000"/>
            </a:ln>
            <a:effectLst/>
          </c:spPr>
          <c:invertIfNegative val="0"/>
          <c:dLbls>
            <c:dLbl>
              <c:idx val="1"/>
              <c:spPr>
                <a:noFill/>
                <a:ln w="12700" cap="flat" cmpd="sng" algn="ctr">
                  <a:noFill/>
                  <a:prstDash val="solid"/>
                  <a:miter lim="800000"/>
                </a:ln>
                <a:effectLst/>
              </c:spPr>
              <c:txPr>
                <a:bodyPr wrap="square" lIns="38100" tIns="19050" rIns="38100" bIns="19050" anchor="ctr">
                  <a:spAutoFit/>
                </a:bodyPr>
                <a:lstStyle/>
                <a:p>
                  <a:pPr>
                    <a:defRPr sz="1400">
                      <a:solidFill>
                        <a:schemeClr val="dk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0-E30C-4523-B254-19A632967DBB}"/>
                </c:ext>
              </c:extLst>
            </c:dLbl>
            <c:dLbl>
              <c:idx val="6"/>
              <c:layout>
                <c:manualLayout>
                  <c:x val="-1.043866910207032E-2"/>
                  <c:y val="2.478693210925544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EA-41F8-AD58-06E247199982}"/>
                </c:ext>
              </c:extLst>
            </c:dLbl>
            <c:spPr>
              <a:noFill/>
              <a:ln w="12700" cap="flat" cmpd="sng" algn="ctr">
                <a:noFill/>
                <a:prstDash val="solid"/>
                <a:miter lim="800000"/>
              </a:ln>
              <a:effectLst/>
            </c:spPr>
            <c:txPr>
              <a:bodyPr wrap="square" lIns="38100" tIns="19050" rIns="38100" bIns="19050" anchor="ctr">
                <a:spAutoFit/>
              </a:bodyPr>
              <a:lstStyle/>
              <a:p>
                <a:pPr>
                  <a:defRPr sz="1300">
                    <a:solidFill>
                      <a:schemeClr val="dk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1.Președinție</c:v>
                </c:pt>
                <c:pt idx="1">
                  <c:v>2.Parlament</c:v>
                </c:pt>
                <c:pt idx="2">
                  <c:v>3.Guvern</c:v>
                </c:pt>
                <c:pt idx="3">
                  <c:v>4.Partide politice</c:v>
                </c:pt>
                <c:pt idx="4">
                  <c:v>5.Armată</c:v>
                </c:pt>
                <c:pt idx="5">
                  <c:v>6.Poliție</c:v>
                </c:pt>
                <c:pt idx="6">
                  <c:v>7.Biserică</c:v>
                </c:pt>
                <c:pt idx="7">
                  <c:v>8.Academia Română</c:v>
                </c:pt>
                <c:pt idx="8">
                  <c:v>9.Primăria din localitatea dvs.</c:v>
                </c:pt>
                <c:pt idx="9">
                  <c:v>10.Presa din România</c:v>
                </c:pt>
              </c:strCache>
            </c:strRef>
          </c:cat>
          <c:val>
            <c:numRef>
              <c:f>Sheet1!$E$2:$E$11</c:f>
              <c:numCache>
                <c:formatCode>###0.0%</c:formatCode>
                <c:ptCount val="10"/>
                <c:pt idx="0">
                  <c:v>0.48899999999999999</c:v>
                </c:pt>
                <c:pt idx="1">
                  <c:v>0.52100000000000002</c:v>
                </c:pt>
                <c:pt idx="2">
                  <c:v>0.46899999999999997</c:v>
                </c:pt>
                <c:pt idx="3">
                  <c:v>0.55400000000000005</c:v>
                </c:pt>
                <c:pt idx="4">
                  <c:v>0.13600000000000001</c:v>
                </c:pt>
                <c:pt idx="5">
                  <c:v>0.185</c:v>
                </c:pt>
                <c:pt idx="6">
                  <c:v>0.11600000000000002</c:v>
                </c:pt>
                <c:pt idx="7">
                  <c:v>9.6000000000000002E-2</c:v>
                </c:pt>
                <c:pt idx="8">
                  <c:v>0.22400000000000003</c:v>
                </c:pt>
                <c:pt idx="9">
                  <c:v>0.35</c:v>
                </c:pt>
              </c:numCache>
            </c:numRef>
          </c:val>
          <c:extLst>
            <c:ext xmlns:c16="http://schemas.microsoft.com/office/drawing/2014/chart" uri="{C3380CC4-5D6E-409C-BE32-E72D297353CC}">
              <c16:uniqueId val="{0000000C-B8AE-42A6-A918-D5F339C84AE5}"/>
            </c:ext>
          </c:extLst>
        </c:ser>
        <c:ser>
          <c:idx val="4"/>
          <c:order val="4"/>
          <c:tx>
            <c:strRef>
              <c:f>Sheet1!$F$1</c:f>
              <c:strCache>
                <c:ptCount val="1"/>
                <c:pt idx="0">
                  <c:v>Nu cunosc institutia</c:v>
                </c:pt>
              </c:strCache>
            </c:strRef>
          </c:tx>
          <c:spPr>
            <a:solidFill>
              <a:srgbClr val="DBA3DB"/>
            </a:solidFill>
            <a:ln w="12700">
              <a:solidFill>
                <a:schemeClr val="tx1"/>
              </a:solidFill>
            </a:ln>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1-C3EA-41F8-AD58-06E247199982}"/>
                </c:ext>
              </c:extLst>
            </c:dLbl>
            <c:dLbl>
              <c:idx val="7"/>
              <c:layout>
                <c:manualLayout>
                  <c:x val="-3.956755622749589E-3"/>
                  <c:y val="7.806293083108453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EA-41F8-AD58-06E247199982}"/>
                </c:ext>
              </c:extLst>
            </c:dLbl>
            <c:dLbl>
              <c:idx val="8"/>
              <c:delete val="1"/>
              <c:extLst>
                <c:ext xmlns:c15="http://schemas.microsoft.com/office/drawing/2012/chart" uri="{CE6537A1-D6FC-4f65-9D91-7224C49458BB}"/>
                <c:ext xmlns:c16="http://schemas.microsoft.com/office/drawing/2014/chart" uri="{C3380CC4-5D6E-409C-BE32-E72D297353CC}">
                  <c16:uniqueId val="{00000002-C3EA-41F8-AD58-06E247199982}"/>
                </c:ext>
              </c:extLst>
            </c:dLbl>
            <c:numFmt formatCode="0.0%" sourceLinked="0"/>
            <c:spPr>
              <a:noFill/>
              <a:ln>
                <a:noFill/>
              </a:ln>
              <a:effectLst/>
            </c:spPr>
            <c:txPr>
              <a:bodyPr wrap="square" lIns="38100" tIns="19050" rIns="38100" bIns="19050" anchor="ctr">
                <a:spAutoFit/>
              </a:bodyPr>
              <a:lstStyle/>
              <a:p>
                <a:pPr>
                  <a:defRPr sz="14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1.Președinție</c:v>
                </c:pt>
                <c:pt idx="1">
                  <c:v>2.Parlament</c:v>
                </c:pt>
                <c:pt idx="2">
                  <c:v>3.Guvern</c:v>
                </c:pt>
                <c:pt idx="3">
                  <c:v>4.Partide politice</c:v>
                </c:pt>
                <c:pt idx="4">
                  <c:v>5.Armată</c:v>
                </c:pt>
                <c:pt idx="5">
                  <c:v>6.Poliție</c:v>
                </c:pt>
                <c:pt idx="6">
                  <c:v>7.Biserică</c:v>
                </c:pt>
                <c:pt idx="7">
                  <c:v>8.Academia Română</c:v>
                </c:pt>
                <c:pt idx="8">
                  <c:v>9.Primăria din localitatea dvs.</c:v>
                </c:pt>
                <c:pt idx="9">
                  <c:v>10.Presa din România</c:v>
                </c:pt>
              </c:strCache>
            </c:strRef>
          </c:cat>
          <c:val>
            <c:numRef>
              <c:f>Sheet1!$F$2:$F$11</c:f>
              <c:numCache>
                <c:formatCode>###0.0%</c:formatCode>
                <c:ptCount val="10"/>
                <c:pt idx="0">
                  <c:v>3.0000000000000001E-3</c:v>
                </c:pt>
                <c:pt idx="1">
                  <c:v>1E-3</c:v>
                </c:pt>
                <c:pt idx="2">
                  <c:v>1E-3</c:v>
                </c:pt>
                <c:pt idx="3">
                  <c:v>1E-3</c:v>
                </c:pt>
                <c:pt idx="4">
                  <c:v>1E-3</c:v>
                </c:pt>
                <c:pt idx="5">
                  <c:v>1E-3</c:v>
                </c:pt>
                <c:pt idx="6">
                  <c:v>0</c:v>
                </c:pt>
                <c:pt idx="7">
                  <c:v>2.4E-2</c:v>
                </c:pt>
                <c:pt idx="8">
                  <c:v>0</c:v>
                </c:pt>
                <c:pt idx="9">
                  <c:v>4.0000000000000001E-3</c:v>
                </c:pt>
              </c:numCache>
            </c:numRef>
          </c:val>
          <c:extLst>
            <c:ext xmlns:c16="http://schemas.microsoft.com/office/drawing/2014/chart" uri="{C3380CC4-5D6E-409C-BE32-E72D297353CC}">
              <c16:uniqueId val="{00000001-22A2-488B-8ECD-3B4E3AFE1FBD}"/>
            </c:ext>
          </c:extLst>
        </c:ser>
        <c:ser>
          <c:idx val="5"/>
          <c:order val="5"/>
          <c:tx>
            <c:strRef>
              <c:f>Sheet1!$G$1</c:f>
              <c:strCache>
                <c:ptCount val="1"/>
                <c:pt idx="0">
                  <c:v>NS/NR</c:v>
                </c:pt>
              </c:strCache>
            </c:strRef>
          </c:tx>
          <c:spPr>
            <a:solidFill>
              <a:schemeClr val="bg1">
                <a:lumMod val="65000"/>
              </a:schemeClr>
            </a:solidFill>
            <a:ln w="12700">
              <a:solidFill>
                <a:schemeClr val="tx1"/>
              </a:solidFill>
            </a:ln>
          </c:spPr>
          <c:invertIfNegative val="0"/>
          <c:dLbls>
            <c:numFmt formatCode="0.0%" sourceLinked="0"/>
            <c:spPr>
              <a:noFill/>
              <a:ln>
                <a:noFill/>
              </a:ln>
              <a:effectLst/>
            </c:spPr>
            <c:txPr>
              <a:bodyPr wrap="square" lIns="38100" tIns="19050" rIns="38100" bIns="19050" anchor="ctr">
                <a:spAutoFit/>
              </a:bodyPr>
              <a:lstStyle/>
              <a:p>
                <a:pPr>
                  <a:defRPr sz="14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1.Președinție</c:v>
                </c:pt>
                <c:pt idx="1">
                  <c:v>2.Parlament</c:v>
                </c:pt>
                <c:pt idx="2">
                  <c:v>3.Guvern</c:v>
                </c:pt>
                <c:pt idx="3">
                  <c:v>4.Partide politice</c:v>
                </c:pt>
                <c:pt idx="4">
                  <c:v>5.Armată</c:v>
                </c:pt>
                <c:pt idx="5">
                  <c:v>6.Poliție</c:v>
                </c:pt>
                <c:pt idx="6">
                  <c:v>7.Biserică</c:v>
                </c:pt>
                <c:pt idx="7">
                  <c:v>8.Academia Română</c:v>
                </c:pt>
                <c:pt idx="8">
                  <c:v>9.Primăria din localitatea dvs.</c:v>
                </c:pt>
                <c:pt idx="9">
                  <c:v>10.Presa din România</c:v>
                </c:pt>
              </c:strCache>
            </c:strRef>
          </c:cat>
          <c:val>
            <c:numRef>
              <c:f>Sheet1!$G$2:$G$11</c:f>
              <c:numCache>
                <c:formatCode>###0.0%</c:formatCode>
                <c:ptCount val="10"/>
                <c:pt idx="0">
                  <c:v>5.0000000000000001E-3</c:v>
                </c:pt>
                <c:pt idx="1">
                  <c:v>7.000000000000001E-3</c:v>
                </c:pt>
                <c:pt idx="2">
                  <c:v>3.0000000000000001E-3</c:v>
                </c:pt>
                <c:pt idx="3">
                  <c:v>3.0000000000000001E-3</c:v>
                </c:pt>
                <c:pt idx="4">
                  <c:v>6.0000000000000001E-3</c:v>
                </c:pt>
                <c:pt idx="5">
                  <c:v>5.0000000000000001E-3</c:v>
                </c:pt>
                <c:pt idx="6">
                  <c:v>5.0000000000000001E-3</c:v>
                </c:pt>
                <c:pt idx="7">
                  <c:v>1.3000000000000001E-2</c:v>
                </c:pt>
                <c:pt idx="8">
                  <c:v>5.0000000000000001E-3</c:v>
                </c:pt>
                <c:pt idx="9">
                  <c:v>4.0000000000000001E-3</c:v>
                </c:pt>
              </c:numCache>
            </c:numRef>
          </c:val>
          <c:extLst>
            <c:ext xmlns:c16="http://schemas.microsoft.com/office/drawing/2014/chart" uri="{C3380CC4-5D6E-409C-BE32-E72D297353CC}">
              <c16:uniqueId val="{00000002-22A2-488B-8ECD-3B4E3AFE1FBD}"/>
            </c:ext>
          </c:extLst>
        </c:ser>
        <c:dLbls>
          <c:dLblPos val="ctr"/>
          <c:showLegendKey val="0"/>
          <c:showVal val="1"/>
          <c:showCatName val="0"/>
          <c:showSerName val="0"/>
          <c:showPercent val="0"/>
          <c:showBubbleSize val="0"/>
        </c:dLbls>
        <c:gapWidth val="227"/>
        <c:overlap val="100"/>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legend>
      <c:legendPos val="r"/>
      <c:layout>
        <c:manualLayout>
          <c:xMode val="edge"/>
          <c:yMode val="edge"/>
          <c:x val="0.29756236161183586"/>
          <c:y val="0.90732446915743359"/>
          <c:w val="0.61674764155783734"/>
          <c:h val="9.267553084256638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Motive</c:v>
                </c:pt>
              </c:strCache>
            </c:strRef>
          </c:tx>
          <c:spPr>
            <a:solidFill>
              <a:schemeClr val="lt1"/>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BDA4-4A55-B567-04C533975821}"/>
              </c:ext>
            </c:extLst>
          </c:dPt>
          <c:dPt>
            <c:idx val="1"/>
            <c:invertIfNegative val="0"/>
            <c:bubble3D val="0"/>
            <c:spPr>
              <a:solidFill>
                <a:schemeClr val="accent2">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BDA4-4A55-B567-04C533975821}"/>
              </c:ext>
            </c:extLst>
          </c:dPt>
          <c:dPt>
            <c:idx val="2"/>
            <c:invertIfNegative val="0"/>
            <c:bubble3D val="0"/>
            <c:spPr>
              <a:solidFill>
                <a:schemeClr val="accent1">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BDA4-4A55-B567-04C533975821}"/>
              </c:ext>
            </c:extLst>
          </c:dPt>
          <c:dPt>
            <c:idx val="3"/>
            <c:invertIfNegative val="0"/>
            <c:bubble3D val="0"/>
            <c:spPr>
              <a:solidFill>
                <a:srgbClr val="DBA3DB"/>
              </a:solidFill>
              <a:ln w="12700" cap="flat" cmpd="sng" algn="ctr">
                <a:solidFill>
                  <a:schemeClr val="dk1"/>
                </a:solidFill>
                <a:prstDash val="solid"/>
                <a:miter lim="800000"/>
              </a:ln>
              <a:effectLst/>
            </c:spPr>
            <c:extLst>
              <c:ext xmlns:c16="http://schemas.microsoft.com/office/drawing/2014/chart" uri="{C3380CC4-5D6E-409C-BE32-E72D297353CC}">
                <c16:uniqueId val="{00000007-BDA4-4A55-B567-04C533975821}"/>
              </c:ext>
            </c:extLst>
          </c:dPt>
          <c:dPt>
            <c:idx val="4"/>
            <c:invertIfNegative val="0"/>
            <c:bubble3D val="0"/>
            <c:spPr>
              <a:solidFill>
                <a:srgbClr val="CCFFFF"/>
              </a:solidFill>
              <a:ln w="12700" cap="flat" cmpd="sng" algn="ctr">
                <a:solidFill>
                  <a:schemeClr val="dk1"/>
                </a:solidFill>
                <a:prstDash val="solid"/>
                <a:miter lim="800000"/>
              </a:ln>
              <a:effectLst/>
            </c:spPr>
            <c:extLst>
              <c:ext xmlns:c16="http://schemas.microsoft.com/office/drawing/2014/chart" uri="{C3380CC4-5D6E-409C-BE32-E72D297353CC}">
                <c16:uniqueId val="{00000009-BDA4-4A55-B567-04C533975821}"/>
              </c:ext>
            </c:extLst>
          </c:dPt>
          <c:dPt>
            <c:idx val="5"/>
            <c:invertIfNegative val="0"/>
            <c:bubble3D val="0"/>
            <c:spPr>
              <a:solidFill>
                <a:schemeClr val="accent6">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B-84CD-4699-979D-771749658E4E}"/>
              </c:ext>
            </c:extLst>
          </c:dPt>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foarte religiosi</c:v>
                </c:pt>
                <c:pt idx="1">
                  <c:v>mai degraba religiosi</c:v>
                </c:pt>
                <c:pt idx="2">
                  <c:v>mai degraba nereligiosi</c:v>
                </c:pt>
                <c:pt idx="3">
                  <c:v>neinteresati de religie</c:v>
                </c:pt>
                <c:pt idx="4">
                  <c:v>impotriva religiei</c:v>
                </c:pt>
                <c:pt idx="5">
                  <c:v>NS/NR</c:v>
                </c:pt>
              </c:strCache>
            </c:strRef>
          </c:cat>
          <c:val>
            <c:numRef>
              <c:f>Sheet1!$B$2:$B$7</c:f>
              <c:numCache>
                <c:formatCode>###0.0%</c:formatCode>
                <c:ptCount val="6"/>
                <c:pt idx="0">
                  <c:v>0.48699999999999993</c:v>
                </c:pt>
                <c:pt idx="1">
                  <c:v>0.42100000000000004</c:v>
                </c:pt>
                <c:pt idx="2">
                  <c:v>5.5E-2</c:v>
                </c:pt>
                <c:pt idx="3">
                  <c:v>2.8000000000000004E-2</c:v>
                </c:pt>
                <c:pt idx="4">
                  <c:v>2E-3</c:v>
                </c:pt>
                <c:pt idx="5">
                  <c:v>7.000000000000001E-3</c:v>
                </c:pt>
              </c:numCache>
            </c:numRef>
          </c:val>
          <c:extLst>
            <c:ext xmlns:c16="http://schemas.microsoft.com/office/drawing/2014/chart" uri="{C3380CC4-5D6E-409C-BE32-E72D297353CC}">
              <c16:uniqueId val="{0000000A-BDA4-4A55-B567-04C533975821}"/>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Motive</c:v>
                </c:pt>
              </c:strCache>
            </c:strRef>
          </c:tx>
          <c:spPr>
            <a:solidFill>
              <a:schemeClr val="lt1"/>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BDA4-4A55-B567-04C533975821}"/>
              </c:ext>
            </c:extLst>
          </c:dPt>
          <c:dPt>
            <c:idx val="1"/>
            <c:invertIfNegative val="0"/>
            <c:bubble3D val="0"/>
            <c:spPr>
              <a:solidFill>
                <a:schemeClr val="accent2">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BDA4-4A55-B567-04C533975821}"/>
              </c:ext>
            </c:extLst>
          </c:dPt>
          <c:dPt>
            <c:idx val="2"/>
            <c:invertIfNegative val="0"/>
            <c:bubble3D val="0"/>
            <c:spPr>
              <a:solidFill>
                <a:schemeClr val="bg1">
                  <a:lumMod val="75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BDA4-4A55-B567-04C533975821}"/>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Religia este fundamentala pentru identitatea nationala a romanilor.</c:v>
                </c:pt>
                <c:pt idx="1">
                  <c:v>Identitatea nationala a romanilor nu are legatura cu religia.</c:v>
                </c:pt>
                <c:pt idx="2">
                  <c:v>NS/NR</c:v>
                </c:pt>
              </c:strCache>
            </c:strRef>
          </c:cat>
          <c:val>
            <c:numRef>
              <c:f>Sheet1!$B$2:$B$4</c:f>
              <c:numCache>
                <c:formatCode>###0.0%</c:formatCode>
                <c:ptCount val="3"/>
                <c:pt idx="0">
                  <c:v>0.58099999999999996</c:v>
                </c:pt>
                <c:pt idx="1">
                  <c:v>0.40899999999999997</c:v>
                </c:pt>
                <c:pt idx="2">
                  <c:v>0.01</c:v>
                </c:pt>
              </c:numCache>
            </c:numRef>
          </c:val>
          <c:extLst>
            <c:ext xmlns:c16="http://schemas.microsoft.com/office/drawing/2014/chart" uri="{C3380CC4-5D6E-409C-BE32-E72D297353CC}">
              <c16:uniqueId val="{0000000A-BDA4-4A55-B567-04C533975821}"/>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Motive</c:v>
                </c:pt>
              </c:strCache>
            </c:strRef>
          </c:tx>
          <c:spPr>
            <a:solidFill>
              <a:schemeClr val="lt1"/>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79AE-4A5A-A64A-0012E6EC9A2F}"/>
              </c:ext>
            </c:extLst>
          </c:dPt>
          <c:dPt>
            <c:idx val="1"/>
            <c:invertIfNegative val="0"/>
            <c:bubble3D val="0"/>
            <c:spPr>
              <a:solidFill>
                <a:schemeClr val="accent2">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79AE-4A5A-A64A-0012E6EC9A2F}"/>
              </c:ext>
            </c:extLst>
          </c:dPt>
          <c:dPt>
            <c:idx val="2"/>
            <c:invertIfNegative val="0"/>
            <c:bubble3D val="0"/>
            <c:spPr>
              <a:solidFill>
                <a:schemeClr val="bg1">
                  <a:lumMod val="75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79AE-4A5A-A64A-0012E6EC9A2F}"/>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Religia nu impiedica in niciun fel apartenenta Romaniei la UE si la spatiul euroatlantic.</c:v>
                </c:pt>
                <c:pt idx="1">
                  <c:v>Religia impiedica apartenenta Romaniei la UE si la spatiul euroatlantic.</c:v>
                </c:pt>
                <c:pt idx="2">
                  <c:v>NS/NR</c:v>
                </c:pt>
              </c:strCache>
            </c:strRef>
          </c:cat>
          <c:val>
            <c:numRef>
              <c:f>Sheet1!$B$2:$B$4</c:f>
              <c:numCache>
                <c:formatCode>###0.0%</c:formatCode>
                <c:ptCount val="3"/>
                <c:pt idx="0">
                  <c:v>0.91900000000000004</c:v>
                </c:pt>
                <c:pt idx="1">
                  <c:v>7.0000000000000007E-2</c:v>
                </c:pt>
                <c:pt idx="2">
                  <c:v>1.0999999999999999E-2</c:v>
                </c:pt>
              </c:numCache>
            </c:numRef>
          </c:val>
          <c:extLst>
            <c:ext xmlns:c16="http://schemas.microsoft.com/office/drawing/2014/chart" uri="{C3380CC4-5D6E-409C-BE32-E72D297353CC}">
              <c16:uniqueId val="{00000006-79AE-4A5A-A64A-0012E6EC9A2F}"/>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Motive</c:v>
                </c:pt>
              </c:strCache>
            </c:strRef>
          </c:tx>
          <c:spPr>
            <a:solidFill>
              <a:schemeClr val="lt1"/>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BDA4-4A55-B567-04C533975821}"/>
              </c:ext>
            </c:extLst>
          </c:dPt>
          <c:dPt>
            <c:idx val="1"/>
            <c:invertIfNegative val="0"/>
            <c:bubble3D val="0"/>
            <c:spPr>
              <a:solidFill>
                <a:schemeClr val="accent2">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BDA4-4A55-B567-04C533975821}"/>
              </c:ext>
            </c:extLst>
          </c:dPt>
          <c:dPt>
            <c:idx val="2"/>
            <c:invertIfNegative val="0"/>
            <c:bubble3D val="0"/>
            <c:spPr>
              <a:solidFill>
                <a:schemeClr val="accent1">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BDA4-4A55-B567-04C533975821}"/>
              </c:ext>
            </c:extLst>
          </c:dPt>
          <c:dPt>
            <c:idx val="3"/>
            <c:invertIfNegative val="0"/>
            <c:bubble3D val="0"/>
            <c:spPr>
              <a:solidFill>
                <a:srgbClr val="DBA3DB"/>
              </a:solidFill>
              <a:ln w="12700" cap="flat" cmpd="sng" algn="ctr">
                <a:solidFill>
                  <a:schemeClr val="dk1"/>
                </a:solidFill>
                <a:prstDash val="solid"/>
                <a:miter lim="800000"/>
              </a:ln>
              <a:effectLst/>
            </c:spPr>
            <c:extLst>
              <c:ext xmlns:c16="http://schemas.microsoft.com/office/drawing/2014/chart" uri="{C3380CC4-5D6E-409C-BE32-E72D297353CC}">
                <c16:uniqueId val="{00000007-BDA4-4A55-B567-04C533975821}"/>
              </c:ext>
            </c:extLst>
          </c:dPt>
          <c:dPt>
            <c:idx val="4"/>
            <c:invertIfNegative val="0"/>
            <c:bubble3D val="0"/>
            <c:spPr>
              <a:solidFill>
                <a:schemeClr val="accent6">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8-DEA9-42D7-B002-DE52B3F775CC}"/>
              </c:ext>
            </c:extLst>
          </c:dPt>
          <c:dPt>
            <c:idx val="5"/>
            <c:invertIfNegative val="0"/>
            <c:bubble3D val="0"/>
            <c:spPr>
              <a:solidFill>
                <a:schemeClr val="bg1">
                  <a:lumMod val="75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9-DEA9-42D7-B002-DE52B3F775CC}"/>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Foarte pozitiva</c:v>
                </c:pt>
                <c:pt idx="1">
                  <c:v>pozitiva</c:v>
                </c:pt>
                <c:pt idx="2">
                  <c:v>nici pozitiva, nici negativa</c:v>
                </c:pt>
                <c:pt idx="3">
                  <c:v>negativa</c:v>
                </c:pt>
                <c:pt idx="4">
                  <c:v>foarte negativa</c:v>
                </c:pt>
                <c:pt idx="5">
                  <c:v>NS/NR</c:v>
                </c:pt>
              </c:strCache>
            </c:strRef>
          </c:cat>
          <c:val>
            <c:numRef>
              <c:f>Sheet1!$B$2:$B$7</c:f>
              <c:numCache>
                <c:formatCode>###0.0%</c:formatCode>
                <c:ptCount val="6"/>
                <c:pt idx="0">
                  <c:v>0.17</c:v>
                </c:pt>
                <c:pt idx="1">
                  <c:v>0.39399999999999996</c:v>
                </c:pt>
                <c:pt idx="2">
                  <c:v>0.24399999999999999</c:v>
                </c:pt>
                <c:pt idx="3">
                  <c:v>0.14699999999999999</c:v>
                </c:pt>
                <c:pt idx="4">
                  <c:v>3.9E-2</c:v>
                </c:pt>
                <c:pt idx="5">
                  <c:v>6.0000000000000001E-3</c:v>
                </c:pt>
              </c:numCache>
            </c:numRef>
          </c:val>
          <c:extLst>
            <c:ext xmlns:c16="http://schemas.microsoft.com/office/drawing/2014/chart" uri="{C3380CC4-5D6E-409C-BE32-E72D297353CC}">
              <c16:uniqueId val="{0000000A-BDA4-4A55-B567-04C533975821}"/>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Motive</c:v>
                </c:pt>
              </c:strCache>
            </c:strRef>
          </c:tx>
          <c:spPr>
            <a:solidFill>
              <a:schemeClr val="lt1"/>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BDA4-4A55-B567-04C533975821}"/>
              </c:ext>
            </c:extLst>
          </c:dPt>
          <c:dPt>
            <c:idx val="1"/>
            <c:invertIfNegative val="0"/>
            <c:bubble3D val="0"/>
            <c:spPr>
              <a:solidFill>
                <a:schemeClr val="accent2">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BDA4-4A55-B567-04C533975821}"/>
              </c:ext>
            </c:extLst>
          </c:dPt>
          <c:dPt>
            <c:idx val="2"/>
            <c:invertIfNegative val="0"/>
            <c:bubble3D val="0"/>
            <c:spPr>
              <a:solidFill>
                <a:schemeClr val="accent1">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BDA4-4A55-B567-04C533975821}"/>
              </c:ext>
            </c:extLst>
          </c:dPt>
          <c:dPt>
            <c:idx val="3"/>
            <c:invertIfNegative val="0"/>
            <c:bubble3D val="0"/>
            <c:spPr>
              <a:solidFill>
                <a:srgbClr val="DBA3DB"/>
              </a:solidFill>
              <a:ln w="12700" cap="flat" cmpd="sng" algn="ctr">
                <a:solidFill>
                  <a:schemeClr val="dk1"/>
                </a:solidFill>
                <a:prstDash val="solid"/>
                <a:miter lim="800000"/>
              </a:ln>
              <a:effectLst/>
            </c:spPr>
            <c:extLst>
              <c:ext xmlns:c16="http://schemas.microsoft.com/office/drawing/2014/chart" uri="{C3380CC4-5D6E-409C-BE32-E72D297353CC}">
                <c16:uniqueId val="{00000007-BDA4-4A55-B567-04C533975821}"/>
              </c:ext>
            </c:extLst>
          </c:dPt>
          <c:dPt>
            <c:idx val="4"/>
            <c:invertIfNegative val="0"/>
            <c:bubble3D val="0"/>
            <c:spPr>
              <a:solidFill>
                <a:schemeClr val="accent6">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9-221D-4569-B78B-BC4743ABD378}"/>
              </c:ext>
            </c:extLst>
          </c:dPt>
          <c:dPt>
            <c:idx val="5"/>
            <c:invertIfNegative val="0"/>
            <c:bubble3D val="0"/>
            <c:spPr>
              <a:solidFill>
                <a:schemeClr val="bg1">
                  <a:lumMod val="75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8-221D-4569-B78B-BC4743ABD378}"/>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Foarte pozitiva</c:v>
                </c:pt>
                <c:pt idx="1">
                  <c:v>pozitiva</c:v>
                </c:pt>
                <c:pt idx="2">
                  <c:v>nici pozitiva, nici negativa</c:v>
                </c:pt>
                <c:pt idx="3">
                  <c:v>negativa</c:v>
                </c:pt>
                <c:pt idx="4">
                  <c:v>foarte negativa</c:v>
                </c:pt>
                <c:pt idx="5">
                  <c:v>NS/NR</c:v>
                </c:pt>
              </c:strCache>
            </c:strRef>
          </c:cat>
          <c:val>
            <c:numRef>
              <c:f>Sheet1!$B$2:$B$7</c:f>
              <c:numCache>
                <c:formatCode>###0.0%</c:formatCode>
                <c:ptCount val="6"/>
                <c:pt idx="0">
                  <c:v>0.21</c:v>
                </c:pt>
                <c:pt idx="1">
                  <c:v>0.39600000000000002</c:v>
                </c:pt>
                <c:pt idx="2">
                  <c:v>0.23100000000000001</c:v>
                </c:pt>
                <c:pt idx="3">
                  <c:v>0.121</c:v>
                </c:pt>
                <c:pt idx="4">
                  <c:v>3.3000000000000002E-2</c:v>
                </c:pt>
                <c:pt idx="5">
                  <c:v>8.9999999999999993E-3</c:v>
                </c:pt>
              </c:numCache>
            </c:numRef>
          </c:val>
          <c:extLst>
            <c:ext xmlns:c16="http://schemas.microsoft.com/office/drawing/2014/chart" uri="{C3380CC4-5D6E-409C-BE32-E72D297353CC}">
              <c16:uniqueId val="{0000000A-BDA4-4A55-B567-04C533975821}"/>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percentStacked"/>
        <c:varyColors val="0"/>
        <c:ser>
          <c:idx val="0"/>
          <c:order val="0"/>
          <c:tx>
            <c:strRef>
              <c:f>Sheet1!$B$1</c:f>
              <c:strCache>
                <c:ptCount val="1"/>
                <c:pt idx="0">
                  <c:v>Acord</c:v>
                </c:pt>
              </c:strCache>
            </c:strRef>
          </c:tx>
          <c:spPr>
            <a:solidFill>
              <a:schemeClr val="accent4">
                <a:lumMod val="60000"/>
                <a:lumOff val="40000"/>
              </a:schemeClr>
            </a:solidFill>
            <a:ln w="12700" cap="flat" cmpd="sng" algn="ctr">
              <a:solidFill>
                <a:schemeClr val="dk1"/>
              </a:solidFill>
              <a:prstDash val="solid"/>
              <a:miter lim="800000"/>
            </a:ln>
            <a:effectLst/>
          </c:spPr>
          <c:invertIfNegative val="0"/>
          <c:dLbls>
            <c:spPr>
              <a:noFill/>
              <a:ln>
                <a:noFill/>
              </a:ln>
              <a:effectLst/>
            </c:spPr>
            <c:txPr>
              <a:bodyPr wrap="square" lIns="38100" tIns="19050" rIns="38100" bIns="19050" anchor="ctr">
                <a:spAutoFit/>
              </a:bodyPr>
              <a:lstStyle/>
              <a:p>
                <a:pPr>
                  <a:defRPr sz="14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Sa se ocupe doar de probleme religioase</c:v>
                </c:pt>
                <c:pt idx="1">
                  <c:v>Sa se ocupe mai mult de ajutorarea bolnavilor si a persoanelor nevoiase</c:v>
                </c:pt>
                <c:pt idx="2">
                  <c:v>Sa fie mai prezente in viata publica, in educatie, cultura, mass-media</c:v>
                </c:pt>
                <c:pt idx="3">
                  <c:v>Sa fie mai critice fata de liderii de opinie si politicienii care se exprima public impotriva credintei si religiei</c:v>
                </c:pt>
              </c:strCache>
            </c:strRef>
          </c:cat>
          <c:val>
            <c:numRef>
              <c:f>Sheet1!$B$2:$B$5</c:f>
              <c:numCache>
                <c:formatCode>###0.0%</c:formatCode>
                <c:ptCount val="4"/>
                <c:pt idx="0">
                  <c:v>0.82499999999999996</c:v>
                </c:pt>
                <c:pt idx="1">
                  <c:v>0.94199999999999984</c:v>
                </c:pt>
                <c:pt idx="2">
                  <c:v>0.69</c:v>
                </c:pt>
                <c:pt idx="3">
                  <c:v>0.56100000000000005</c:v>
                </c:pt>
              </c:numCache>
            </c:numRef>
          </c:val>
          <c:extLst>
            <c:ext xmlns:c16="http://schemas.microsoft.com/office/drawing/2014/chart" uri="{C3380CC4-5D6E-409C-BE32-E72D297353CC}">
              <c16:uniqueId val="{00000000-93E1-46BA-AA5A-A17F1DB2ABB0}"/>
            </c:ext>
          </c:extLst>
        </c:ser>
        <c:ser>
          <c:idx val="1"/>
          <c:order val="1"/>
          <c:tx>
            <c:strRef>
              <c:f>Sheet1!$C$1</c:f>
              <c:strCache>
                <c:ptCount val="1"/>
                <c:pt idx="0">
                  <c:v>Dezacord</c:v>
                </c:pt>
              </c:strCache>
            </c:strRef>
          </c:tx>
          <c:spPr>
            <a:solidFill>
              <a:schemeClr val="accent2">
                <a:lumMod val="60000"/>
                <a:lumOff val="40000"/>
              </a:schemeClr>
            </a:solidFill>
            <a:ln w="12700" cap="flat" cmpd="sng" algn="ctr">
              <a:solidFill>
                <a:schemeClr val="dk1"/>
              </a:solidFill>
              <a:prstDash val="solid"/>
              <a:miter lim="800000"/>
            </a:ln>
            <a:effectLst/>
          </c:spPr>
          <c:invertIfNegative val="0"/>
          <c:dLbls>
            <c:spPr>
              <a:noFill/>
              <a:ln>
                <a:noFill/>
              </a:ln>
              <a:effectLst/>
            </c:spPr>
            <c:txPr>
              <a:bodyPr wrap="square" lIns="38100" tIns="19050" rIns="38100" bIns="19050" anchor="ctr">
                <a:spAutoFit/>
              </a:bodyPr>
              <a:lstStyle/>
              <a:p>
                <a:pPr>
                  <a:defRPr sz="14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 se ocupe doar de probleme religioase</c:v>
                </c:pt>
                <c:pt idx="1">
                  <c:v>Sa se ocupe mai mult de ajutorarea bolnavilor si a persoanelor nevoiase</c:v>
                </c:pt>
                <c:pt idx="2">
                  <c:v>Sa fie mai prezente in viata publica, in educatie, cultura, mass-media</c:v>
                </c:pt>
                <c:pt idx="3">
                  <c:v>Sa fie mai critice fata de liderii de opinie si politicienii care se exprima public impotriva credintei si religiei</c:v>
                </c:pt>
              </c:strCache>
            </c:strRef>
          </c:cat>
          <c:val>
            <c:numRef>
              <c:f>Sheet1!$C$2:$C$5</c:f>
              <c:numCache>
                <c:formatCode>###0.0%</c:formatCode>
                <c:ptCount val="4"/>
                <c:pt idx="0">
                  <c:v>0.17399999999999999</c:v>
                </c:pt>
                <c:pt idx="1">
                  <c:v>5.5E-2</c:v>
                </c:pt>
                <c:pt idx="2">
                  <c:v>0.30299999999999999</c:v>
                </c:pt>
                <c:pt idx="3">
                  <c:v>0.42499999999999999</c:v>
                </c:pt>
              </c:numCache>
            </c:numRef>
          </c:val>
          <c:extLst>
            <c:ext xmlns:c16="http://schemas.microsoft.com/office/drawing/2014/chart" uri="{C3380CC4-5D6E-409C-BE32-E72D297353CC}">
              <c16:uniqueId val="{00000001-93E1-46BA-AA5A-A17F1DB2ABB0}"/>
            </c:ext>
          </c:extLst>
        </c:ser>
        <c:ser>
          <c:idx val="2"/>
          <c:order val="2"/>
          <c:tx>
            <c:strRef>
              <c:f>Sheet1!$D$1</c:f>
              <c:strCache>
                <c:ptCount val="1"/>
                <c:pt idx="0">
                  <c:v>NS/NR</c:v>
                </c:pt>
              </c:strCache>
            </c:strRef>
          </c:tx>
          <c:spPr>
            <a:solidFill>
              <a:schemeClr val="bg1">
                <a:lumMod val="75000"/>
              </a:schemeClr>
            </a:solidFill>
            <a:ln w="12700" cap="flat" cmpd="sng" algn="ctr">
              <a:solidFill>
                <a:schemeClr val="dk1"/>
              </a:solidFill>
              <a:prstDash val="solid"/>
              <a:miter lim="800000"/>
            </a:ln>
            <a:effectLst/>
          </c:spPr>
          <c:invertIfNegative val="0"/>
          <c:dLbls>
            <c:numFmt formatCode="0.0%" sourceLinked="0"/>
            <c:spPr>
              <a:noFill/>
              <a:ln>
                <a:noFill/>
              </a:ln>
              <a:effectLst/>
            </c:spPr>
            <c:txPr>
              <a:bodyPr wrap="square" lIns="38100" tIns="19050" rIns="38100" bIns="19050" anchor="ctr">
                <a:spAutoFit/>
              </a:bodyPr>
              <a:lstStyle/>
              <a:p>
                <a:pPr>
                  <a:defRPr sz="14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 se ocupe doar de probleme religioase</c:v>
                </c:pt>
                <c:pt idx="1">
                  <c:v>Sa se ocupe mai mult de ajutorarea bolnavilor si a persoanelor nevoiase</c:v>
                </c:pt>
                <c:pt idx="2">
                  <c:v>Sa fie mai prezente in viata publica, in educatie, cultura, mass-media</c:v>
                </c:pt>
                <c:pt idx="3">
                  <c:v>Sa fie mai critice fata de liderii de opinie si politicienii care se exprima public impotriva credintei si religiei</c:v>
                </c:pt>
              </c:strCache>
            </c:strRef>
          </c:cat>
          <c:val>
            <c:numRef>
              <c:f>Sheet1!$D$2:$D$5</c:f>
              <c:numCache>
                <c:formatCode>###0.0%</c:formatCode>
                <c:ptCount val="4"/>
                <c:pt idx="0">
                  <c:v>1E-3</c:v>
                </c:pt>
                <c:pt idx="1">
                  <c:v>3.0000000000000001E-3</c:v>
                </c:pt>
                <c:pt idx="2">
                  <c:v>7.000000000000001E-3</c:v>
                </c:pt>
                <c:pt idx="3">
                  <c:v>1.4000000000000002E-2</c:v>
                </c:pt>
              </c:numCache>
            </c:numRef>
          </c:val>
          <c:extLst>
            <c:ext xmlns:c16="http://schemas.microsoft.com/office/drawing/2014/chart" uri="{C3380CC4-5D6E-409C-BE32-E72D297353CC}">
              <c16:uniqueId val="{00000002-93E1-46BA-AA5A-A17F1DB2ABB0}"/>
            </c:ext>
          </c:extLst>
        </c:ser>
        <c:dLbls>
          <c:dLblPos val="ctr"/>
          <c:showLegendKey val="0"/>
          <c:showVal val="1"/>
          <c:showCatName val="0"/>
          <c:showSerName val="0"/>
          <c:showPercent val="0"/>
          <c:showBubbleSize val="0"/>
        </c:dLbls>
        <c:gapWidth val="227"/>
        <c:overlap val="100"/>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legend>
      <c:legendPos val="r"/>
      <c:layout>
        <c:manualLayout>
          <c:xMode val="edge"/>
          <c:yMode val="edge"/>
          <c:x val="0.29756236161183586"/>
          <c:y val="0.89590308174886746"/>
          <c:w val="0.68713828668896826"/>
          <c:h val="0.1016184201975343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Motive</c:v>
                </c:pt>
              </c:strCache>
            </c:strRef>
          </c:tx>
          <c:spPr>
            <a:solidFill>
              <a:schemeClr val="lt1"/>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BDA4-4A55-B567-04C533975821}"/>
              </c:ext>
            </c:extLst>
          </c:dPt>
          <c:dPt>
            <c:idx val="1"/>
            <c:invertIfNegative val="0"/>
            <c:bubble3D val="0"/>
            <c:spPr>
              <a:solidFill>
                <a:schemeClr val="accent2">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BDA4-4A55-B567-04C533975821}"/>
              </c:ext>
            </c:extLst>
          </c:dPt>
          <c:dPt>
            <c:idx val="2"/>
            <c:invertIfNegative val="0"/>
            <c:bubble3D val="0"/>
            <c:spPr>
              <a:solidFill>
                <a:schemeClr val="accent1">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BDA4-4A55-B567-04C533975821}"/>
              </c:ext>
            </c:extLst>
          </c:dPt>
          <c:dPt>
            <c:idx val="3"/>
            <c:invertIfNegative val="0"/>
            <c:bubble3D val="0"/>
            <c:spPr>
              <a:solidFill>
                <a:schemeClr val="bg1">
                  <a:lumMod val="75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7-BDA4-4A55-B567-04C533975821}"/>
              </c:ext>
            </c:extLst>
          </c:dPt>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este necesara</c:v>
                </c:pt>
                <c:pt idx="1">
                  <c:v>trebuie sa existe doar daca parintii elevilor solicita acest lucru</c:v>
                </c:pt>
                <c:pt idx="2">
                  <c:v>nu trebuie sa existe educatie religioasa in scoli</c:v>
                </c:pt>
                <c:pt idx="3">
                  <c:v>NS/NR</c:v>
                </c:pt>
              </c:strCache>
            </c:strRef>
          </c:cat>
          <c:val>
            <c:numRef>
              <c:f>Sheet1!$B$2:$B$5</c:f>
              <c:numCache>
                <c:formatCode>###0.0%</c:formatCode>
                <c:ptCount val="4"/>
                <c:pt idx="0">
                  <c:v>0.69699999999999984</c:v>
                </c:pt>
                <c:pt idx="1">
                  <c:v>0.251</c:v>
                </c:pt>
                <c:pt idx="2">
                  <c:v>5.2000000000000005E-2</c:v>
                </c:pt>
                <c:pt idx="3">
                  <c:v>0</c:v>
                </c:pt>
              </c:numCache>
            </c:numRef>
          </c:val>
          <c:extLst>
            <c:ext xmlns:c16="http://schemas.microsoft.com/office/drawing/2014/chart" uri="{C3380CC4-5D6E-409C-BE32-E72D297353CC}">
              <c16:uniqueId val="{0000000A-BDA4-4A55-B567-04C533975821}"/>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Motive</c:v>
                </c:pt>
              </c:strCache>
            </c:strRef>
          </c:tx>
          <c:spPr>
            <a:solidFill>
              <a:schemeClr val="lt1"/>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BDA4-4A55-B567-04C533975821}"/>
              </c:ext>
            </c:extLst>
          </c:dPt>
          <c:dPt>
            <c:idx val="1"/>
            <c:invertIfNegative val="0"/>
            <c:bubble3D val="0"/>
            <c:spPr>
              <a:solidFill>
                <a:schemeClr val="accent2">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BDA4-4A55-B567-04C533975821}"/>
              </c:ext>
            </c:extLst>
          </c:dPt>
          <c:dPt>
            <c:idx val="2"/>
            <c:invertIfNegative val="0"/>
            <c:bubble3D val="0"/>
            <c:spPr>
              <a:solidFill>
                <a:schemeClr val="bg1">
                  <a:lumMod val="75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BDA4-4A55-B567-04C533975821}"/>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Bisericile sunt prezentate mai degraba negativ in presa</c:v>
                </c:pt>
                <c:pt idx="1">
                  <c:v>Bisericile sunt prezentate mai degraba pozitiv in presa</c:v>
                </c:pt>
                <c:pt idx="2">
                  <c:v>NS/NR</c:v>
                </c:pt>
              </c:strCache>
            </c:strRef>
          </c:cat>
          <c:val>
            <c:numRef>
              <c:f>Sheet1!$B$2:$B$4</c:f>
              <c:numCache>
                <c:formatCode>###0.0%</c:formatCode>
                <c:ptCount val="3"/>
                <c:pt idx="0">
                  <c:v>0.56599999999999995</c:v>
                </c:pt>
                <c:pt idx="1">
                  <c:v>0.375</c:v>
                </c:pt>
                <c:pt idx="2">
                  <c:v>5.8999999999999997E-2</c:v>
                </c:pt>
              </c:numCache>
            </c:numRef>
          </c:val>
          <c:extLst>
            <c:ext xmlns:c16="http://schemas.microsoft.com/office/drawing/2014/chart" uri="{C3380CC4-5D6E-409C-BE32-E72D297353CC}">
              <c16:uniqueId val="{0000000A-BDA4-4A55-B567-04C533975821}"/>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Motive</c:v>
                </c:pt>
              </c:strCache>
            </c:strRef>
          </c:tx>
          <c:spPr>
            <a:solidFill>
              <a:schemeClr val="lt1"/>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D4F2-4A63-A236-8013A1179899}"/>
              </c:ext>
            </c:extLst>
          </c:dPt>
          <c:dPt>
            <c:idx val="1"/>
            <c:invertIfNegative val="0"/>
            <c:bubble3D val="0"/>
            <c:spPr>
              <a:solidFill>
                <a:schemeClr val="accent2">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D4F2-4A63-A236-8013A1179899}"/>
              </c:ext>
            </c:extLst>
          </c:dPt>
          <c:dPt>
            <c:idx val="2"/>
            <c:invertIfNegative val="0"/>
            <c:bubble3D val="0"/>
            <c:spPr>
              <a:solidFill>
                <a:schemeClr val="accent1">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D4F2-4A63-A236-8013A1179899}"/>
              </c:ext>
            </c:extLst>
          </c:dPt>
          <c:dPt>
            <c:idx val="3"/>
            <c:invertIfNegative val="0"/>
            <c:bubble3D val="0"/>
            <c:spPr>
              <a:solidFill>
                <a:schemeClr val="bg1">
                  <a:lumMod val="75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7-D4F2-4A63-A236-8013A1179899}"/>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 Pentru că presa exagerează problemele din viata de zi cu zi ale bisericilor/cultelor.</c:v>
                </c:pt>
                <c:pt idx="1">
                  <c:v>Din cauza problemelor reale din activitatea de zi cu zi a Bisericilor/cultelor</c:v>
                </c:pt>
                <c:pt idx="2">
                  <c:v>Pentru ca majoritatea jurnalistilor si formatorilor de opinie nu sunt persoane religioase</c:v>
                </c:pt>
                <c:pt idx="3">
                  <c:v>NS/NR</c:v>
                </c:pt>
              </c:strCache>
            </c:strRef>
          </c:cat>
          <c:val>
            <c:numRef>
              <c:f>Sheet1!$B$2:$B$5</c:f>
              <c:numCache>
                <c:formatCode>###0.0%</c:formatCode>
                <c:ptCount val="4"/>
                <c:pt idx="0">
                  <c:v>0.46996466431095407</c:v>
                </c:pt>
                <c:pt idx="1">
                  <c:v>0.3551236749116608</c:v>
                </c:pt>
                <c:pt idx="2">
                  <c:v>0.16607773851590102</c:v>
                </c:pt>
                <c:pt idx="3">
                  <c:v>8.8339222614840993E-3</c:v>
                </c:pt>
              </c:numCache>
            </c:numRef>
          </c:val>
          <c:extLst>
            <c:ext xmlns:c16="http://schemas.microsoft.com/office/drawing/2014/chart" uri="{C3380CC4-5D6E-409C-BE32-E72D297353CC}">
              <c16:uniqueId val="{00000008-D4F2-4A63-A236-8013A1179899}"/>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Motive</c:v>
                </c:pt>
              </c:strCache>
            </c:strRef>
          </c:tx>
          <c:spPr>
            <a:solidFill>
              <a:schemeClr val="lt1"/>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BDA4-4A55-B567-04C533975821}"/>
              </c:ext>
            </c:extLst>
          </c:dPt>
          <c:dPt>
            <c:idx val="1"/>
            <c:invertIfNegative val="0"/>
            <c:bubble3D val="0"/>
            <c:spPr>
              <a:solidFill>
                <a:schemeClr val="accent2">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BDA4-4A55-B567-04C533975821}"/>
              </c:ext>
            </c:extLst>
          </c:dPt>
          <c:dPt>
            <c:idx val="2"/>
            <c:invertIfNegative val="0"/>
            <c:bubble3D val="0"/>
            <c:spPr>
              <a:solidFill>
                <a:schemeClr val="accent1">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BDA4-4A55-B567-04C533975821}"/>
              </c:ext>
            </c:extLst>
          </c:dPt>
          <c:dPt>
            <c:idx val="3"/>
            <c:invertIfNegative val="0"/>
            <c:bubble3D val="0"/>
            <c:spPr>
              <a:solidFill>
                <a:schemeClr val="bg1">
                  <a:lumMod val="75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7-BDA4-4A55-B567-04C533975821}"/>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Pentru ca in general Bisericile fac lucruri bune in societate</c:v>
                </c:pt>
                <c:pt idx="1">
                  <c:v>Pentru ca in general oamenii evita sa critice activitatea Bisericilor</c:v>
                </c:pt>
                <c:pt idx="2">
                  <c:v>Pentru ca majoritatea jurnalistilor si formatorilor de opinie sunt persoane religioase</c:v>
                </c:pt>
                <c:pt idx="3">
                  <c:v>NS/NR</c:v>
                </c:pt>
              </c:strCache>
            </c:strRef>
          </c:cat>
          <c:val>
            <c:numRef>
              <c:f>Sheet1!$B$2:$B$5</c:f>
              <c:numCache>
                <c:formatCode>###0.0%</c:formatCode>
                <c:ptCount val="4"/>
                <c:pt idx="0">
                  <c:v>0.48533333333333334</c:v>
                </c:pt>
                <c:pt idx="1">
                  <c:v>0.35199999999999998</c:v>
                </c:pt>
                <c:pt idx="2">
                  <c:v>0.152</c:v>
                </c:pt>
                <c:pt idx="3">
                  <c:v>1.0666666666666666E-2</c:v>
                </c:pt>
              </c:numCache>
            </c:numRef>
          </c:val>
          <c:extLst>
            <c:ext xmlns:c16="http://schemas.microsoft.com/office/drawing/2014/chart" uri="{C3380CC4-5D6E-409C-BE32-E72D297353CC}">
              <c16:uniqueId val="{0000000A-BDA4-4A55-B567-04C533975821}"/>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16802926953065"/>
          <c:y val="2.0957443786568504E-2"/>
          <c:w val="0.56442315177131441"/>
          <c:h val="0.92372004694357401"/>
        </c:manualLayout>
      </c:layout>
      <c:barChart>
        <c:barDir val="bar"/>
        <c:grouping val="clustered"/>
        <c:varyColors val="0"/>
        <c:ser>
          <c:idx val="0"/>
          <c:order val="0"/>
          <c:tx>
            <c:strRef>
              <c:f>Sheet1!$B$1</c:f>
              <c:strCache>
                <c:ptCount val="1"/>
                <c:pt idx="0">
                  <c:v>Motive</c:v>
                </c:pt>
              </c:strCache>
            </c:strRef>
          </c:tx>
          <c:spPr>
            <a:solidFill>
              <a:schemeClr val="lt1"/>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BDA4-4A55-B567-04C533975821}"/>
              </c:ext>
            </c:extLst>
          </c:dPt>
          <c:dPt>
            <c:idx val="1"/>
            <c:invertIfNegative val="0"/>
            <c:bubble3D val="0"/>
            <c:spPr>
              <a:solidFill>
                <a:schemeClr val="accent2">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BDA4-4A55-B567-04C533975821}"/>
              </c:ext>
            </c:extLst>
          </c:dPt>
          <c:dPt>
            <c:idx val="2"/>
            <c:invertIfNegative val="0"/>
            <c:bubble3D val="0"/>
            <c:spPr>
              <a:solidFill>
                <a:schemeClr val="accent1">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BDA4-4A55-B567-04C533975821}"/>
              </c:ext>
            </c:extLst>
          </c:dPt>
          <c:dPt>
            <c:idx val="3"/>
            <c:invertIfNegative val="0"/>
            <c:bubble3D val="0"/>
            <c:spPr>
              <a:solidFill>
                <a:schemeClr val="accent6">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7-BDA4-4A55-B567-04C533975821}"/>
              </c:ext>
            </c:extLst>
          </c:dPt>
          <c:dPt>
            <c:idx val="4"/>
            <c:invertIfNegative val="0"/>
            <c:bubble3D val="0"/>
            <c:spPr>
              <a:solidFill>
                <a:schemeClr val="bg1">
                  <a:lumMod val="65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9-EC5B-4D49-954C-506CF8A29D3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Foarte bune</c:v>
                </c:pt>
                <c:pt idx="1">
                  <c:v>Bune</c:v>
                </c:pt>
                <c:pt idx="2">
                  <c:v>Proaste</c:v>
                </c:pt>
                <c:pt idx="3">
                  <c:v>Foarte proaste</c:v>
                </c:pt>
                <c:pt idx="4">
                  <c:v>NS/NR</c:v>
                </c:pt>
              </c:strCache>
            </c:strRef>
          </c:cat>
          <c:val>
            <c:numRef>
              <c:f>Sheet1!$B$2:$B$6</c:f>
              <c:numCache>
                <c:formatCode>###0.0%</c:formatCode>
                <c:ptCount val="5"/>
                <c:pt idx="0">
                  <c:v>0.151</c:v>
                </c:pt>
                <c:pt idx="1">
                  <c:v>0.63400000000000001</c:v>
                </c:pt>
                <c:pt idx="2">
                  <c:v>0.154</c:v>
                </c:pt>
                <c:pt idx="3">
                  <c:v>3.7999999999999999E-2</c:v>
                </c:pt>
                <c:pt idx="4">
                  <c:v>2.3E-2</c:v>
                </c:pt>
              </c:numCache>
            </c:numRef>
          </c:val>
          <c:extLst>
            <c:ext xmlns:c16="http://schemas.microsoft.com/office/drawing/2014/chart" uri="{C3380CC4-5D6E-409C-BE32-E72D297353CC}">
              <c16:uniqueId val="{0000000A-BDA4-4A55-B567-04C533975821}"/>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percentStacked"/>
        <c:varyColors val="0"/>
        <c:ser>
          <c:idx val="0"/>
          <c:order val="0"/>
          <c:tx>
            <c:strRef>
              <c:f>Sheet1!$B$1</c:f>
              <c:strCache>
                <c:ptCount val="1"/>
                <c:pt idx="0">
                  <c:v>Da</c:v>
                </c:pt>
              </c:strCache>
            </c:strRef>
          </c:tx>
          <c:spPr>
            <a:solidFill>
              <a:schemeClr val="accent4">
                <a:lumMod val="60000"/>
                <a:lumOff val="40000"/>
              </a:schemeClr>
            </a:solidFill>
            <a:ln w="12700" cap="flat" cmpd="sng" algn="ctr">
              <a:solidFill>
                <a:schemeClr val="dk1"/>
              </a:solidFill>
              <a:prstDash val="solid"/>
              <a:miter lim="800000"/>
            </a:ln>
            <a:effectLst/>
          </c:spPr>
          <c:invertIfNegative val="0"/>
          <c:dLbls>
            <c:spPr>
              <a:noFill/>
              <a:ln>
                <a:noFill/>
              </a:ln>
              <a:effectLst/>
            </c:spPr>
            <c:txPr>
              <a:bodyPr wrap="square" lIns="38100" tIns="19050" rIns="38100" bIns="19050" anchor="ctr">
                <a:spAutoFit/>
              </a:bodyPr>
              <a:lstStyle/>
              <a:p>
                <a:pPr>
                  <a:defRPr sz="16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 V-ar deranja sa traiti in aceeasi localitate cu persoane de alta religie?</c:v>
                </c:pt>
                <c:pt idx="1">
                  <c:v> V-ar deranja sa locuiti in acelasi cartier cu persoane de alta religie?</c:v>
                </c:pt>
                <c:pt idx="2">
                  <c:v>V-ar deranja sa locuiti langa persoane de alta religie?</c:v>
                </c:pt>
                <c:pt idx="3">
                  <c:v>V-ar deranja sa va lasati fiul sau fiica sa se casatoreasca cu cu persoane de alta religie?</c:v>
                </c:pt>
              </c:strCache>
            </c:strRef>
          </c:cat>
          <c:val>
            <c:numRef>
              <c:f>Sheet1!$B$2:$B$5</c:f>
              <c:numCache>
                <c:formatCode>###0.0%</c:formatCode>
                <c:ptCount val="4"/>
                <c:pt idx="0">
                  <c:v>2.3E-2</c:v>
                </c:pt>
                <c:pt idx="1">
                  <c:v>2.5000000000000001E-2</c:v>
                </c:pt>
                <c:pt idx="2">
                  <c:v>4.7E-2</c:v>
                </c:pt>
                <c:pt idx="3">
                  <c:v>0.187</c:v>
                </c:pt>
              </c:numCache>
            </c:numRef>
          </c:val>
          <c:extLst>
            <c:ext xmlns:c16="http://schemas.microsoft.com/office/drawing/2014/chart" uri="{C3380CC4-5D6E-409C-BE32-E72D297353CC}">
              <c16:uniqueId val="{00000000-93E1-46BA-AA5A-A17F1DB2ABB0}"/>
            </c:ext>
          </c:extLst>
        </c:ser>
        <c:ser>
          <c:idx val="1"/>
          <c:order val="1"/>
          <c:tx>
            <c:strRef>
              <c:f>Sheet1!$C$1</c:f>
              <c:strCache>
                <c:ptCount val="1"/>
                <c:pt idx="0">
                  <c:v>Nu</c:v>
                </c:pt>
              </c:strCache>
            </c:strRef>
          </c:tx>
          <c:spPr>
            <a:solidFill>
              <a:schemeClr val="accent2">
                <a:lumMod val="60000"/>
                <a:lumOff val="40000"/>
              </a:schemeClr>
            </a:solidFill>
            <a:ln w="12700" cap="flat" cmpd="sng" algn="ctr">
              <a:solidFill>
                <a:schemeClr val="dk1"/>
              </a:solidFill>
              <a:prstDash val="solid"/>
              <a:miter lim="800000"/>
            </a:ln>
            <a:effectLst/>
          </c:spPr>
          <c:invertIfNegative val="0"/>
          <c:dLbls>
            <c:spPr>
              <a:noFill/>
              <a:ln>
                <a:noFill/>
              </a:ln>
              <a:effectLst/>
            </c:spPr>
            <c:txPr>
              <a:bodyPr wrap="square" lIns="38100" tIns="19050" rIns="38100" bIns="19050" anchor="ctr">
                <a:spAutoFit/>
              </a:bodyPr>
              <a:lstStyle/>
              <a:p>
                <a:pPr>
                  <a:defRPr sz="14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V-ar deranja sa traiti in aceeasi localitate cu persoane de alta religie?</c:v>
                </c:pt>
                <c:pt idx="1">
                  <c:v> V-ar deranja sa locuiti in acelasi cartier cu persoane de alta religie?</c:v>
                </c:pt>
                <c:pt idx="2">
                  <c:v>V-ar deranja sa locuiti langa persoane de alta religie?</c:v>
                </c:pt>
                <c:pt idx="3">
                  <c:v>V-ar deranja sa va lasati fiul sau fiica sa se casatoreasca cu cu persoane de alta religie?</c:v>
                </c:pt>
              </c:strCache>
            </c:strRef>
          </c:cat>
          <c:val>
            <c:numRef>
              <c:f>Sheet1!$C$2:$C$5</c:f>
              <c:numCache>
                <c:formatCode>###0.0%</c:formatCode>
                <c:ptCount val="4"/>
                <c:pt idx="0">
                  <c:v>0.97599999999999998</c:v>
                </c:pt>
                <c:pt idx="1">
                  <c:v>0.97499999999999998</c:v>
                </c:pt>
                <c:pt idx="2">
                  <c:v>0.95299999999999996</c:v>
                </c:pt>
                <c:pt idx="3">
                  <c:v>0.8</c:v>
                </c:pt>
              </c:numCache>
            </c:numRef>
          </c:val>
          <c:extLst>
            <c:ext xmlns:c16="http://schemas.microsoft.com/office/drawing/2014/chart" uri="{C3380CC4-5D6E-409C-BE32-E72D297353CC}">
              <c16:uniqueId val="{00000001-93E1-46BA-AA5A-A17F1DB2ABB0}"/>
            </c:ext>
          </c:extLst>
        </c:ser>
        <c:ser>
          <c:idx val="2"/>
          <c:order val="2"/>
          <c:tx>
            <c:strRef>
              <c:f>Sheet1!$D$1</c:f>
              <c:strCache>
                <c:ptCount val="1"/>
                <c:pt idx="0">
                  <c:v>NS/NR</c:v>
                </c:pt>
              </c:strCache>
            </c:strRef>
          </c:tx>
          <c:spPr>
            <a:solidFill>
              <a:schemeClr val="tx2">
                <a:lumMod val="20000"/>
                <a:lumOff val="80000"/>
              </a:schemeClr>
            </a:solidFill>
            <a:ln w="12700" cap="flat" cmpd="sng" algn="ctr">
              <a:solidFill>
                <a:schemeClr val="dk1"/>
              </a:solidFill>
              <a:prstDash val="solid"/>
              <a:miter lim="800000"/>
            </a:ln>
            <a:effectLst/>
          </c:spPr>
          <c:invertIfNegative val="0"/>
          <c:dLbls>
            <c:numFmt formatCode="0.0%" sourceLinked="0"/>
            <c:spPr>
              <a:noFill/>
              <a:ln>
                <a:noFill/>
              </a:ln>
              <a:effectLst/>
            </c:spPr>
            <c:txPr>
              <a:bodyPr wrap="square" lIns="38100" tIns="19050" rIns="38100" bIns="19050" anchor="ctr">
                <a:spAutoFit/>
              </a:bodyPr>
              <a:lstStyle/>
              <a:p>
                <a:pPr>
                  <a:defRPr sz="14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V-ar deranja sa traiti in aceeasi localitate cu persoane de alta religie?</c:v>
                </c:pt>
                <c:pt idx="1">
                  <c:v> V-ar deranja sa locuiti in acelasi cartier cu persoane de alta religie?</c:v>
                </c:pt>
                <c:pt idx="2">
                  <c:v>V-ar deranja sa locuiti langa persoane de alta religie?</c:v>
                </c:pt>
                <c:pt idx="3">
                  <c:v>V-ar deranja sa va lasati fiul sau fiica sa se casatoreasca cu cu persoane de alta religie?</c:v>
                </c:pt>
              </c:strCache>
            </c:strRef>
          </c:cat>
          <c:val>
            <c:numRef>
              <c:f>Sheet1!$D$2:$D$5</c:f>
              <c:numCache>
                <c:formatCode>###0.0%</c:formatCode>
                <c:ptCount val="4"/>
                <c:pt idx="0">
                  <c:v>1E-3</c:v>
                </c:pt>
                <c:pt idx="1">
                  <c:v>0</c:v>
                </c:pt>
                <c:pt idx="2">
                  <c:v>0</c:v>
                </c:pt>
                <c:pt idx="3">
                  <c:v>1.3000000000000001E-2</c:v>
                </c:pt>
              </c:numCache>
            </c:numRef>
          </c:val>
          <c:extLst>
            <c:ext xmlns:c16="http://schemas.microsoft.com/office/drawing/2014/chart" uri="{C3380CC4-5D6E-409C-BE32-E72D297353CC}">
              <c16:uniqueId val="{00000002-93E1-46BA-AA5A-A17F1DB2ABB0}"/>
            </c:ext>
          </c:extLst>
        </c:ser>
        <c:dLbls>
          <c:dLblPos val="ctr"/>
          <c:showLegendKey val="0"/>
          <c:showVal val="1"/>
          <c:showCatName val="0"/>
          <c:showSerName val="0"/>
          <c:showPercent val="0"/>
          <c:showBubbleSize val="0"/>
        </c:dLbls>
        <c:gapWidth val="227"/>
        <c:overlap val="100"/>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legend>
      <c:legendPos val="r"/>
      <c:layout>
        <c:manualLayout>
          <c:xMode val="edge"/>
          <c:yMode val="edge"/>
          <c:x val="0.29756236161183586"/>
          <c:y val="0.89590308174886746"/>
          <c:w val="0.68713828668896826"/>
          <c:h val="0.1016184201975343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Motive</c:v>
                </c:pt>
              </c:strCache>
            </c:strRef>
          </c:tx>
          <c:spPr>
            <a:solidFill>
              <a:schemeClr val="lt1"/>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BDA4-4A55-B567-04C533975821}"/>
              </c:ext>
            </c:extLst>
          </c:dPt>
          <c:dPt>
            <c:idx val="1"/>
            <c:invertIfNegative val="0"/>
            <c:bubble3D val="0"/>
            <c:spPr>
              <a:solidFill>
                <a:schemeClr val="accent2">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BDA4-4A55-B567-04C533975821}"/>
              </c:ext>
            </c:extLst>
          </c:dPt>
          <c:dPt>
            <c:idx val="2"/>
            <c:invertIfNegative val="0"/>
            <c:bubble3D val="0"/>
            <c:spPr>
              <a:solidFill>
                <a:schemeClr val="bg1">
                  <a:lumMod val="75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BDA4-4A55-B567-04C533975821}"/>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Da</c:v>
                </c:pt>
                <c:pt idx="1">
                  <c:v>Nu</c:v>
                </c:pt>
                <c:pt idx="2">
                  <c:v>NS/NR</c:v>
                </c:pt>
              </c:strCache>
            </c:strRef>
          </c:cat>
          <c:val>
            <c:numRef>
              <c:f>Sheet1!$B$2:$B$4</c:f>
              <c:numCache>
                <c:formatCode>###0.0%</c:formatCode>
                <c:ptCount val="3"/>
                <c:pt idx="0">
                  <c:v>0.39700000000000002</c:v>
                </c:pt>
                <c:pt idx="1">
                  <c:v>0.57799999999999996</c:v>
                </c:pt>
                <c:pt idx="2">
                  <c:v>2.5000000000000001E-2</c:v>
                </c:pt>
              </c:numCache>
            </c:numRef>
          </c:val>
          <c:extLst>
            <c:ext xmlns:c16="http://schemas.microsoft.com/office/drawing/2014/chart" uri="{C3380CC4-5D6E-409C-BE32-E72D297353CC}">
              <c16:uniqueId val="{0000000A-BDA4-4A55-B567-04C533975821}"/>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Motive</c:v>
                </c:pt>
              </c:strCache>
            </c:strRef>
          </c:tx>
          <c:spPr>
            <a:solidFill>
              <a:schemeClr val="lt1"/>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BDA4-4A55-B567-04C533975821}"/>
              </c:ext>
            </c:extLst>
          </c:dPt>
          <c:dPt>
            <c:idx val="1"/>
            <c:invertIfNegative val="0"/>
            <c:bubble3D val="0"/>
            <c:spPr>
              <a:solidFill>
                <a:schemeClr val="accent2">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BDA4-4A55-B567-04C533975821}"/>
              </c:ext>
            </c:extLst>
          </c:dPt>
          <c:dPt>
            <c:idx val="2"/>
            <c:invertIfNegative val="0"/>
            <c:bubble3D val="0"/>
            <c:spPr>
              <a:solidFill>
                <a:schemeClr val="accent1">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BDA4-4A55-B567-04C533975821}"/>
              </c:ext>
            </c:extLst>
          </c:dPt>
          <c:dPt>
            <c:idx val="3"/>
            <c:invertIfNegative val="0"/>
            <c:bubble3D val="0"/>
            <c:spPr>
              <a:solidFill>
                <a:schemeClr val="bg1">
                  <a:lumMod val="75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7-BDA4-4A55-B567-04C533975821}"/>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Echilibrata si corecta</c:v>
                </c:pt>
                <c:pt idx="1">
                  <c:v>Statul incearca sa subordoneze si sa limiteze cultele</c:v>
                </c:pt>
                <c:pt idx="2">
                  <c:v>Cultele incearca sa preia din atributiile statului</c:v>
                </c:pt>
                <c:pt idx="3">
                  <c:v>NS/NR</c:v>
                </c:pt>
              </c:strCache>
            </c:strRef>
          </c:cat>
          <c:val>
            <c:numRef>
              <c:f>Sheet1!$B$2:$B$5</c:f>
              <c:numCache>
                <c:formatCode>###0.0%</c:formatCode>
                <c:ptCount val="4"/>
                <c:pt idx="0">
                  <c:v>0.46500000000000002</c:v>
                </c:pt>
                <c:pt idx="1">
                  <c:v>0.33200000000000002</c:v>
                </c:pt>
                <c:pt idx="2">
                  <c:v>0.16200000000000001</c:v>
                </c:pt>
                <c:pt idx="3">
                  <c:v>4.1000000000000009E-2</c:v>
                </c:pt>
              </c:numCache>
            </c:numRef>
          </c:val>
          <c:extLst>
            <c:ext xmlns:c16="http://schemas.microsoft.com/office/drawing/2014/chart" uri="{C3380CC4-5D6E-409C-BE32-E72D297353CC}">
              <c16:uniqueId val="{0000000A-BDA4-4A55-B567-04C533975821}"/>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Motive</c:v>
                </c:pt>
              </c:strCache>
            </c:strRef>
          </c:tx>
          <c:spPr>
            <a:solidFill>
              <a:schemeClr val="lt1"/>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BDA4-4A55-B567-04C533975821}"/>
              </c:ext>
            </c:extLst>
          </c:dPt>
          <c:dPt>
            <c:idx val="1"/>
            <c:invertIfNegative val="0"/>
            <c:bubble3D val="0"/>
            <c:spPr>
              <a:solidFill>
                <a:schemeClr val="accent2">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BDA4-4A55-B567-04C533975821}"/>
              </c:ext>
            </c:extLst>
          </c:dPt>
          <c:dPt>
            <c:idx val="2"/>
            <c:invertIfNegative val="0"/>
            <c:bubble3D val="0"/>
            <c:spPr>
              <a:solidFill>
                <a:schemeClr val="accent1">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BDA4-4A55-B567-04C533975821}"/>
              </c:ext>
            </c:extLst>
          </c:dPt>
          <c:dPt>
            <c:idx val="3"/>
            <c:invertIfNegative val="0"/>
            <c:bubble3D val="0"/>
            <c:spPr>
              <a:solidFill>
                <a:srgbClr val="DBA3DB"/>
              </a:solidFill>
              <a:ln w="12700" cap="flat" cmpd="sng" algn="ctr">
                <a:solidFill>
                  <a:schemeClr val="dk1"/>
                </a:solidFill>
                <a:prstDash val="solid"/>
                <a:miter lim="800000"/>
              </a:ln>
              <a:effectLst/>
            </c:spPr>
            <c:extLst>
              <c:ext xmlns:c16="http://schemas.microsoft.com/office/drawing/2014/chart" uri="{C3380CC4-5D6E-409C-BE32-E72D297353CC}">
                <c16:uniqueId val="{00000007-BDA4-4A55-B567-04C533975821}"/>
              </c:ext>
            </c:extLst>
          </c:dPt>
          <c:dPt>
            <c:idx val="4"/>
            <c:invertIfNegative val="0"/>
            <c:bubble3D val="0"/>
            <c:spPr>
              <a:solidFill>
                <a:schemeClr val="bg1">
                  <a:lumMod val="75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8-7E76-4F82-AA34-279F0ECAA22C}"/>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Este firesc intr-o democratie</c:v>
                </c:pt>
                <c:pt idx="1">
                  <c:v>Este un curent anti-religios</c:v>
                </c:pt>
                <c:pt idx="2">
                  <c:v>Este mai degraba o dovada de necunoastere a vietii religioase</c:v>
                </c:pt>
                <c:pt idx="3">
                  <c:v>Sunt pozitii necesare si trebuie incurajate.</c:v>
                </c:pt>
                <c:pt idx="4">
                  <c:v>NS/NR.</c:v>
                </c:pt>
              </c:strCache>
            </c:strRef>
          </c:cat>
          <c:val>
            <c:numRef>
              <c:f>Sheet1!$B$2:$B$6</c:f>
              <c:numCache>
                <c:formatCode>###0.0%</c:formatCode>
                <c:ptCount val="5"/>
                <c:pt idx="0">
                  <c:v>0.49</c:v>
                </c:pt>
                <c:pt idx="1">
                  <c:v>0.17399999999999999</c:v>
                </c:pt>
                <c:pt idx="2">
                  <c:v>0.23400000000000001</c:v>
                </c:pt>
                <c:pt idx="3">
                  <c:v>0.08</c:v>
                </c:pt>
                <c:pt idx="4">
                  <c:v>2.1999999999999999E-2</c:v>
                </c:pt>
              </c:numCache>
            </c:numRef>
          </c:val>
          <c:extLst>
            <c:ext xmlns:c16="http://schemas.microsoft.com/office/drawing/2014/chart" uri="{C3380CC4-5D6E-409C-BE32-E72D297353CC}">
              <c16:uniqueId val="{0000000A-BDA4-4A55-B567-04C533975821}"/>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Motive</c:v>
                </c:pt>
              </c:strCache>
            </c:strRef>
          </c:tx>
          <c:spPr>
            <a:solidFill>
              <a:schemeClr val="lt1"/>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BDA4-4A55-B567-04C533975821}"/>
              </c:ext>
            </c:extLst>
          </c:dPt>
          <c:dPt>
            <c:idx val="1"/>
            <c:invertIfNegative val="0"/>
            <c:bubble3D val="0"/>
            <c:spPr>
              <a:solidFill>
                <a:schemeClr val="accent2">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BDA4-4A55-B567-04C533975821}"/>
              </c:ext>
            </c:extLst>
          </c:dPt>
          <c:dPt>
            <c:idx val="2"/>
            <c:invertIfNegative val="0"/>
            <c:bubble3D val="0"/>
            <c:spPr>
              <a:solidFill>
                <a:schemeClr val="accent1">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BDA4-4A55-B567-04C533975821}"/>
              </c:ext>
            </c:extLst>
          </c:dPt>
          <c:dPt>
            <c:idx val="3"/>
            <c:invertIfNegative val="0"/>
            <c:bubble3D val="0"/>
            <c:spPr>
              <a:solidFill>
                <a:srgbClr val="DBA3DB"/>
              </a:solidFill>
              <a:ln w="12700" cap="flat" cmpd="sng" algn="ctr">
                <a:solidFill>
                  <a:schemeClr val="dk1"/>
                </a:solidFill>
                <a:prstDash val="solid"/>
                <a:miter lim="800000"/>
              </a:ln>
              <a:effectLst/>
            </c:spPr>
            <c:extLst>
              <c:ext xmlns:c16="http://schemas.microsoft.com/office/drawing/2014/chart" uri="{C3380CC4-5D6E-409C-BE32-E72D297353CC}">
                <c16:uniqueId val="{00000007-BDA4-4A55-B567-04C533975821}"/>
              </c:ext>
            </c:extLst>
          </c:dPt>
          <c:dPt>
            <c:idx val="4"/>
            <c:invertIfNegative val="0"/>
            <c:bubble3D val="0"/>
            <c:spPr>
              <a:solidFill>
                <a:schemeClr val="bg1">
                  <a:lumMod val="75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8-23B7-4A9C-9295-C740527E8827}"/>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Este firesc intr-o democratie</c:v>
                </c:pt>
                <c:pt idx="1">
                  <c:v>Este un curent anti-democratic</c:v>
                </c:pt>
                <c:pt idx="2">
                  <c:v>Este mai degraba o dovada de necunoastere a separatiei dintre stat si biserica</c:v>
                </c:pt>
                <c:pt idx="3">
                  <c:v>Sunt pozitii necesare si trebuie incurajate.</c:v>
                </c:pt>
                <c:pt idx="4">
                  <c:v>NS/NR.</c:v>
                </c:pt>
              </c:strCache>
            </c:strRef>
          </c:cat>
          <c:val>
            <c:numRef>
              <c:f>Sheet1!$B$2:$B$6</c:f>
              <c:numCache>
                <c:formatCode>###0.0%</c:formatCode>
                <c:ptCount val="5"/>
                <c:pt idx="0">
                  <c:v>0.59099999999999997</c:v>
                </c:pt>
                <c:pt idx="1">
                  <c:v>7.0999999999999994E-2</c:v>
                </c:pt>
                <c:pt idx="2">
                  <c:v>0.157</c:v>
                </c:pt>
                <c:pt idx="3">
                  <c:v>0.16</c:v>
                </c:pt>
                <c:pt idx="4">
                  <c:v>2.1000000000000001E-2</c:v>
                </c:pt>
              </c:numCache>
            </c:numRef>
          </c:val>
          <c:extLst>
            <c:ext xmlns:c16="http://schemas.microsoft.com/office/drawing/2014/chart" uri="{C3380CC4-5D6E-409C-BE32-E72D297353CC}">
              <c16:uniqueId val="{0000000A-BDA4-4A55-B567-04C533975821}"/>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Motive</c:v>
                </c:pt>
              </c:strCache>
            </c:strRef>
          </c:tx>
          <c:spPr>
            <a:solidFill>
              <a:schemeClr val="lt1"/>
            </a:solidFill>
            <a:ln w="12700" cap="flat" cmpd="sng" algn="ctr">
              <a:solidFill>
                <a:schemeClr val="dk1"/>
              </a:solidFill>
              <a:prstDash val="solid"/>
              <a:miter lim="800000"/>
            </a:ln>
            <a:effectLst/>
          </c:spPr>
          <c:invertIfNegative val="0"/>
          <c:dPt>
            <c:idx val="0"/>
            <c:invertIfNegative val="0"/>
            <c:bubble3D val="0"/>
            <c:spPr>
              <a:solidFill>
                <a:schemeClr val="accent1">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5EC1-4B51-8779-FE05E627E338}"/>
              </c:ext>
            </c:extLst>
          </c:dPt>
          <c:dPt>
            <c:idx val="1"/>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5EC1-4B51-8779-FE05E627E338}"/>
              </c:ext>
            </c:extLst>
          </c:dPt>
          <c:dPt>
            <c:idx val="2"/>
            <c:invertIfNegative val="0"/>
            <c:bubble3D val="0"/>
            <c:spPr>
              <a:solidFill>
                <a:schemeClr val="accent2">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5EC1-4B51-8779-FE05E627E338}"/>
              </c:ext>
            </c:extLst>
          </c:dPt>
          <c:dPt>
            <c:idx val="3"/>
            <c:invertIfNegative val="0"/>
            <c:bubble3D val="0"/>
            <c:spPr>
              <a:solidFill>
                <a:srgbClr val="DBA3DB"/>
              </a:solidFill>
              <a:ln w="12700" cap="flat" cmpd="sng" algn="ctr">
                <a:solidFill>
                  <a:schemeClr val="dk1"/>
                </a:solidFill>
                <a:prstDash val="solid"/>
                <a:miter lim="800000"/>
              </a:ln>
              <a:effectLst/>
            </c:spPr>
            <c:extLst>
              <c:ext xmlns:c16="http://schemas.microsoft.com/office/drawing/2014/chart" uri="{C3380CC4-5D6E-409C-BE32-E72D297353CC}">
                <c16:uniqueId val="{00000007-5EC1-4B51-8779-FE05E627E338}"/>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sa apartina fiecare de ce biserica vrea</c:v>
                </c:pt>
                <c:pt idx="1">
                  <c:v>ar trebui sa apartina de Mitropolia subordonata BOR</c:v>
                </c:pt>
                <c:pt idx="2">
                  <c:v>ar trebui sa apartina de Mitropolia subordonata BORusa</c:v>
                </c:pt>
                <c:pt idx="3">
                  <c:v>NS/NR</c:v>
                </c:pt>
              </c:strCache>
            </c:strRef>
          </c:cat>
          <c:val>
            <c:numRef>
              <c:f>Sheet1!$B$2:$B$5</c:f>
              <c:numCache>
                <c:formatCode>###0.0%</c:formatCode>
                <c:ptCount val="4"/>
                <c:pt idx="0">
                  <c:v>0.67100000000000004</c:v>
                </c:pt>
                <c:pt idx="1">
                  <c:v>0.28899999999999998</c:v>
                </c:pt>
                <c:pt idx="2">
                  <c:v>3.3000000000000002E-2</c:v>
                </c:pt>
                <c:pt idx="3">
                  <c:v>7.000000000000001E-3</c:v>
                </c:pt>
              </c:numCache>
            </c:numRef>
          </c:val>
          <c:extLst>
            <c:ext xmlns:c16="http://schemas.microsoft.com/office/drawing/2014/chart" uri="{C3380CC4-5D6E-409C-BE32-E72D297353CC}">
              <c16:uniqueId val="{00000008-5EC1-4B51-8779-FE05E627E338}"/>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16879808383457"/>
          <c:y val="2.0957443786568504E-2"/>
          <c:w val="0.52942239951784187"/>
          <c:h val="0.92372004694357401"/>
        </c:manualLayout>
      </c:layout>
      <c:barChart>
        <c:barDir val="bar"/>
        <c:grouping val="percentStacked"/>
        <c:varyColors val="0"/>
        <c:ser>
          <c:idx val="0"/>
          <c:order val="0"/>
          <c:tx>
            <c:strRef>
              <c:f>Sheet1!$B$1</c:f>
              <c:strCache>
                <c:ptCount val="1"/>
                <c:pt idx="0">
                  <c:v>Total de acord</c:v>
                </c:pt>
              </c:strCache>
            </c:strRef>
          </c:tx>
          <c:spPr>
            <a:solidFill>
              <a:schemeClr val="accent4">
                <a:lumMod val="60000"/>
                <a:lumOff val="40000"/>
              </a:schemeClr>
            </a:solidFill>
            <a:ln w="12700" cap="flat" cmpd="sng" algn="ctr">
              <a:solidFill>
                <a:schemeClr val="dk1"/>
              </a:solidFill>
              <a:prstDash val="solid"/>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Mitropolia Basarabiei trebuie sprijinită de statul român</c:v>
                </c:pt>
                <c:pt idx="1">
                  <c:v>Mitropolia Basarabiei trebuie sprijinită de autoritățile de la Chișinău</c:v>
                </c:pt>
                <c:pt idx="2">
                  <c:v>Mitropolia Basarabiei ar putea fi o legătură puternică între românii de pe cele două maluri ale Prutului</c:v>
                </c:pt>
                <c:pt idx="3">
                  <c:v>Biserica Ortodoxă Română poate sprijini Republica Moldova în demersurile sale de apropiere de România</c:v>
                </c:pt>
                <c:pt idx="4">
                  <c:v> Biserica Ortodoxă Română poate sprijini Republica Moldova în demersurile sale de apropiere de Uniunea Europeană.</c:v>
                </c:pt>
              </c:strCache>
            </c:strRef>
          </c:cat>
          <c:val>
            <c:numRef>
              <c:f>Sheet1!$B$2:$B$6</c:f>
              <c:numCache>
                <c:formatCode>###0.0%</c:formatCode>
                <c:ptCount val="5"/>
                <c:pt idx="0">
                  <c:v>0.38900000000000001</c:v>
                </c:pt>
                <c:pt idx="1">
                  <c:v>0.56699999999999995</c:v>
                </c:pt>
                <c:pt idx="2">
                  <c:v>0.59</c:v>
                </c:pt>
                <c:pt idx="3">
                  <c:v>0.56200000000000006</c:v>
                </c:pt>
                <c:pt idx="4">
                  <c:v>0.49</c:v>
                </c:pt>
              </c:numCache>
            </c:numRef>
          </c:val>
          <c:extLst>
            <c:ext xmlns:c16="http://schemas.microsoft.com/office/drawing/2014/chart" uri="{C3380CC4-5D6E-409C-BE32-E72D297353CC}">
              <c16:uniqueId val="{00000000-73F3-43F2-A0AE-12F15079117F}"/>
            </c:ext>
          </c:extLst>
        </c:ser>
        <c:ser>
          <c:idx val="1"/>
          <c:order val="1"/>
          <c:tx>
            <c:strRef>
              <c:f>Sheet1!$C$1</c:f>
              <c:strCache>
                <c:ptCount val="1"/>
                <c:pt idx="0">
                  <c:v>Mai degraba de acord</c:v>
                </c:pt>
              </c:strCache>
            </c:strRef>
          </c:tx>
          <c:spPr>
            <a:solidFill>
              <a:schemeClr val="accent2">
                <a:lumMod val="60000"/>
                <a:lumOff val="40000"/>
              </a:schemeClr>
            </a:solidFill>
            <a:ln w="12700" cap="flat" cmpd="sng" algn="ctr">
              <a:solidFill>
                <a:schemeClr val="dk1"/>
              </a:solidFill>
              <a:prstDash val="solid"/>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Mitropolia Basarabiei trebuie sprijinită de statul român</c:v>
                </c:pt>
                <c:pt idx="1">
                  <c:v>Mitropolia Basarabiei trebuie sprijinită de autoritățile de la Chișinău</c:v>
                </c:pt>
                <c:pt idx="2">
                  <c:v>Mitropolia Basarabiei ar putea fi o legătură puternică între românii de pe cele două maluri ale Prutului</c:v>
                </c:pt>
                <c:pt idx="3">
                  <c:v>Biserica Ortodoxă Română poate sprijini Republica Moldova în demersurile sale de apropiere de România</c:v>
                </c:pt>
                <c:pt idx="4">
                  <c:v> Biserica Ortodoxă Română poate sprijini Republica Moldova în demersurile sale de apropiere de Uniunea Europeană.</c:v>
                </c:pt>
              </c:strCache>
            </c:strRef>
          </c:cat>
          <c:val>
            <c:numRef>
              <c:f>Sheet1!$C$2:$C$6</c:f>
              <c:numCache>
                <c:formatCode>###0.0%</c:formatCode>
                <c:ptCount val="5"/>
                <c:pt idx="0">
                  <c:v>0.217</c:v>
                </c:pt>
                <c:pt idx="1">
                  <c:v>0.23899999999999999</c:v>
                </c:pt>
                <c:pt idx="2">
                  <c:v>0.21199999999999999</c:v>
                </c:pt>
                <c:pt idx="3">
                  <c:v>0.20499999999999999</c:v>
                </c:pt>
                <c:pt idx="4">
                  <c:v>0.20599999999999999</c:v>
                </c:pt>
              </c:numCache>
            </c:numRef>
          </c:val>
          <c:extLst>
            <c:ext xmlns:c16="http://schemas.microsoft.com/office/drawing/2014/chart" uri="{C3380CC4-5D6E-409C-BE32-E72D297353CC}">
              <c16:uniqueId val="{00000001-73F3-43F2-A0AE-12F15079117F}"/>
            </c:ext>
          </c:extLst>
        </c:ser>
        <c:ser>
          <c:idx val="2"/>
          <c:order val="2"/>
          <c:tx>
            <c:strRef>
              <c:f>Sheet1!$D$1</c:f>
              <c:strCache>
                <c:ptCount val="1"/>
                <c:pt idx="0">
                  <c:v>Mai degraba dezacord</c:v>
                </c:pt>
              </c:strCache>
            </c:strRef>
          </c:tx>
          <c:spPr>
            <a:solidFill>
              <a:schemeClr val="accent6">
                <a:lumMod val="60000"/>
                <a:lumOff val="40000"/>
              </a:schemeClr>
            </a:solidFill>
            <a:ln w="12700" cap="flat" cmpd="sng" algn="ctr">
              <a:solidFill>
                <a:schemeClr val="dk1"/>
              </a:solidFill>
              <a:prstDash val="solid"/>
              <a:miter lim="800000"/>
            </a:ln>
            <a:effectLst/>
          </c:spPr>
          <c:invertIfNegative val="0"/>
          <c:dLbls>
            <c:spPr>
              <a:noFill/>
              <a:ln>
                <a:noFill/>
              </a:ln>
              <a:effectLst/>
            </c:spPr>
            <c:txPr>
              <a:bodyPr wrap="square" lIns="38100" tIns="19050" rIns="38100" bIns="19050" anchor="ctr">
                <a:spAutoFit/>
              </a:bodyPr>
              <a:lstStyle/>
              <a:p>
                <a:pPr>
                  <a:defRPr sz="13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Mitropolia Basarabiei trebuie sprijinită de statul român</c:v>
                </c:pt>
                <c:pt idx="1">
                  <c:v>Mitropolia Basarabiei trebuie sprijinită de autoritățile de la Chișinău</c:v>
                </c:pt>
                <c:pt idx="2">
                  <c:v>Mitropolia Basarabiei ar putea fi o legătură puternică între românii de pe cele două maluri ale Prutului</c:v>
                </c:pt>
                <c:pt idx="3">
                  <c:v>Biserica Ortodoxă Română poate sprijini Republica Moldova în demersurile sale de apropiere de România</c:v>
                </c:pt>
                <c:pt idx="4">
                  <c:v> Biserica Ortodoxă Română poate sprijini Republica Moldova în demersurile sale de apropiere de Uniunea Europeană.</c:v>
                </c:pt>
              </c:strCache>
            </c:strRef>
          </c:cat>
          <c:val>
            <c:numRef>
              <c:f>Sheet1!$D$2:$D$6</c:f>
              <c:numCache>
                <c:formatCode>###0.0%</c:formatCode>
                <c:ptCount val="5"/>
                <c:pt idx="0">
                  <c:v>0.153</c:v>
                </c:pt>
                <c:pt idx="1">
                  <c:v>9.5000000000000001E-2</c:v>
                </c:pt>
                <c:pt idx="2">
                  <c:v>0.13400000000000001</c:v>
                </c:pt>
                <c:pt idx="3">
                  <c:v>0.13400000000000001</c:v>
                </c:pt>
                <c:pt idx="4">
                  <c:v>0.16200000000000001</c:v>
                </c:pt>
              </c:numCache>
            </c:numRef>
          </c:val>
          <c:extLst>
            <c:ext xmlns:c16="http://schemas.microsoft.com/office/drawing/2014/chart" uri="{C3380CC4-5D6E-409C-BE32-E72D297353CC}">
              <c16:uniqueId val="{00000002-73F3-43F2-A0AE-12F15079117F}"/>
            </c:ext>
          </c:extLst>
        </c:ser>
        <c:ser>
          <c:idx val="3"/>
          <c:order val="3"/>
          <c:tx>
            <c:strRef>
              <c:f>Sheet1!$E$1</c:f>
              <c:strCache>
                <c:ptCount val="1"/>
                <c:pt idx="0">
                  <c:v>Dezacord total</c:v>
                </c:pt>
              </c:strCache>
            </c:strRef>
          </c:tx>
          <c:spPr>
            <a:solidFill>
              <a:schemeClr val="accent5">
                <a:lumMod val="60000"/>
                <a:lumOff val="40000"/>
              </a:schemeClr>
            </a:solidFill>
            <a:ln w="12700" cap="flat" cmpd="sng" algn="ctr">
              <a:solidFill>
                <a:schemeClr val="dk1"/>
              </a:solidFill>
              <a:prstDash val="solid"/>
              <a:miter lim="800000"/>
            </a:ln>
            <a:effectLst/>
          </c:spPr>
          <c:invertIfNegative val="0"/>
          <c:dLbls>
            <c:dLbl>
              <c:idx val="1"/>
              <c:spPr>
                <a:noFill/>
                <a:ln w="12700" cap="flat" cmpd="sng" algn="ctr">
                  <a:noFill/>
                  <a:prstDash val="solid"/>
                  <a:miter lim="800000"/>
                </a:ln>
                <a:effectLst/>
              </c:spPr>
              <c:txPr>
                <a:bodyPr wrap="square" lIns="38100" tIns="19050" rIns="38100" bIns="19050" anchor="ctr">
                  <a:spAutoFit/>
                </a:bodyPr>
                <a:lstStyle/>
                <a:p>
                  <a:pPr>
                    <a:defRPr sz="1400">
                      <a:solidFill>
                        <a:schemeClr val="dk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73F3-43F2-A0AE-12F15079117F}"/>
                </c:ext>
              </c:extLst>
            </c:dLbl>
            <c:spPr>
              <a:noFill/>
              <a:ln w="12700" cap="flat" cmpd="sng" algn="ctr">
                <a:noFill/>
                <a:prstDash val="solid"/>
                <a:miter lim="800000"/>
              </a:ln>
              <a:effectLst/>
            </c:spPr>
            <c:txPr>
              <a:bodyPr wrap="square" lIns="38100" tIns="19050" rIns="38100" bIns="19050" anchor="ctr">
                <a:spAutoFit/>
              </a:bodyPr>
              <a:lstStyle/>
              <a:p>
                <a:pPr>
                  <a:defRPr sz="1300">
                    <a:solidFill>
                      <a:schemeClr val="dk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Mitropolia Basarabiei trebuie sprijinită de statul român</c:v>
                </c:pt>
                <c:pt idx="1">
                  <c:v>Mitropolia Basarabiei trebuie sprijinită de autoritățile de la Chișinău</c:v>
                </c:pt>
                <c:pt idx="2">
                  <c:v>Mitropolia Basarabiei ar putea fi o legătură puternică între românii de pe cele două maluri ale Prutului</c:v>
                </c:pt>
                <c:pt idx="3">
                  <c:v>Biserica Ortodoxă Română poate sprijini Republica Moldova în demersurile sale de apropiere de România</c:v>
                </c:pt>
                <c:pt idx="4">
                  <c:v> Biserica Ortodoxă Română poate sprijini Republica Moldova în demersurile sale de apropiere de Uniunea Europeană.</c:v>
                </c:pt>
              </c:strCache>
            </c:strRef>
          </c:cat>
          <c:val>
            <c:numRef>
              <c:f>Sheet1!$E$2:$E$6</c:f>
              <c:numCache>
                <c:formatCode>###0.0%</c:formatCode>
                <c:ptCount val="5"/>
                <c:pt idx="0">
                  <c:v>0.221</c:v>
                </c:pt>
                <c:pt idx="1">
                  <c:v>7.5999999999999998E-2</c:v>
                </c:pt>
                <c:pt idx="2">
                  <c:v>4.3999999999999997E-2</c:v>
                </c:pt>
                <c:pt idx="3">
                  <c:v>0.08</c:v>
                </c:pt>
                <c:pt idx="4">
                  <c:v>0.126</c:v>
                </c:pt>
              </c:numCache>
            </c:numRef>
          </c:val>
          <c:extLst>
            <c:ext xmlns:c16="http://schemas.microsoft.com/office/drawing/2014/chart" uri="{C3380CC4-5D6E-409C-BE32-E72D297353CC}">
              <c16:uniqueId val="{00000004-73F3-43F2-A0AE-12F15079117F}"/>
            </c:ext>
          </c:extLst>
        </c:ser>
        <c:ser>
          <c:idx val="4"/>
          <c:order val="4"/>
          <c:tx>
            <c:strRef>
              <c:f>Sheet1!$F$1</c:f>
              <c:strCache>
                <c:ptCount val="1"/>
                <c:pt idx="0">
                  <c:v>NS/NR</c:v>
                </c:pt>
              </c:strCache>
            </c:strRef>
          </c:tx>
          <c:spPr>
            <a:solidFill>
              <a:schemeClr val="bg1">
                <a:lumMod val="75000"/>
              </a:schemeClr>
            </a:solidFill>
            <a:ln w="12700">
              <a:solidFill>
                <a:schemeClr val="tx1"/>
              </a:solidFill>
            </a:ln>
          </c:spPr>
          <c:invertIfNegative val="0"/>
          <c:dLbls>
            <c:numFmt formatCode="0.0%" sourceLinked="0"/>
            <c:spPr>
              <a:noFill/>
              <a:ln>
                <a:noFill/>
              </a:ln>
              <a:effectLst/>
            </c:spPr>
            <c:txPr>
              <a:bodyPr wrap="square" lIns="38100" tIns="19050" rIns="38100" bIns="19050" anchor="ctr">
                <a:spAutoFit/>
              </a:bodyPr>
              <a:lstStyle/>
              <a:p>
                <a:pPr>
                  <a:defRPr sz="14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Mitropolia Basarabiei trebuie sprijinită de statul român</c:v>
                </c:pt>
                <c:pt idx="1">
                  <c:v>Mitropolia Basarabiei trebuie sprijinită de autoritățile de la Chișinău</c:v>
                </c:pt>
                <c:pt idx="2">
                  <c:v>Mitropolia Basarabiei ar putea fi o legătură puternică între românii de pe cele două maluri ale Prutului</c:v>
                </c:pt>
                <c:pt idx="3">
                  <c:v>Biserica Ortodoxă Română poate sprijini Republica Moldova în demersurile sale de apropiere de România</c:v>
                </c:pt>
                <c:pt idx="4">
                  <c:v> Biserica Ortodoxă Română poate sprijini Republica Moldova în demersurile sale de apropiere de Uniunea Europeană.</c:v>
                </c:pt>
              </c:strCache>
            </c:strRef>
          </c:cat>
          <c:val>
            <c:numRef>
              <c:f>Sheet1!$F$2:$F$6</c:f>
              <c:numCache>
                <c:formatCode>###0.0%</c:formatCode>
                <c:ptCount val="5"/>
                <c:pt idx="0">
                  <c:v>0.02</c:v>
                </c:pt>
                <c:pt idx="1">
                  <c:v>2.3E-2</c:v>
                </c:pt>
                <c:pt idx="2">
                  <c:v>0.02</c:v>
                </c:pt>
                <c:pt idx="3">
                  <c:v>1.9E-2</c:v>
                </c:pt>
                <c:pt idx="4">
                  <c:v>1.6E-2</c:v>
                </c:pt>
              </c:numCache>
            </c:numRef>
          </c:val>
          <c:extLst>
            <c:ext xmlns:c16="http://schemas.microsoft.com/office/drawing/2014/chart" uri="{C3380CC4-5D6E-409C-BE32-E72D297353CC}">
              <c16:uniqueId val="{00000005-73F3-43F2-A0AE-12F15079117F}"/>
            </c:ext>
          </c:extLst>
        </c:ser>
        <c:dLbls>
          <c:dLblPos val="ctr"/>
          <c:showLegendKey val="0"/>
          <c:showVal val="1"/>
          <c:showCatName val="0"/>
          <c:showSerName val="0"/>
          <c:showPercent val="0"/>
          <c:showBubbleSize val="0"/>
        </c:dLbls>
        <c:gapWidth val="227"/>
        <c:overlap val="100"/>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legend>
      <c:legendPos val="r"/>
      <c:layout>
        <c:manualLayout>
          <c:xMode val="edge"/>
          <c:yMode val="edge"/>
          <c:x val="0.29756236161183586"/>
          <c:y val="0.90732446915743359"/>
          <c:w val="0.61674764155783734"/>
          <c:h val="9.267553084256638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Motive</c:v>
                </c:pt>
              </c:strCache>
            </c:strRef>
          </c:tx>
          <c:spPr>
            <a:solidFill>
              <a:schemeClr val="lt1"/>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BDA4-4A55-B567-04C533975821}"/>
              </c:ext>
            </c:extLst>
          </c:dPt>
          <c:dPt>
            <c:idx val="1"/>
            <c:invertIfNegative val="0"/>
            <c:bubble3D val="0"/>
            <c:spPr>
              <a:solidFill>
                <a:schemeClr val="accent2">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BDA4-4A55-B567-04C533975821}"/>
              </c:ext>
            </c:extLst>
          </c:dPt>
          <c:dPt>
            <c:idx val="2"/>
            <c:invertIfNegative val="0"/>
            <c:bubble3D val="0"/>
            <c:spPr>
              <a:solidFill>
                <a:schemeClr val="bg1">
                  <a:lumMod val="75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BDA4-4A55-B567-04C533975821}"/>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 Sunt cazuri izolate, nereprezentative pentru respectivele biserici;</c:v>
                </c:pt>
                <c:pt idx="1">
                  <c:v>B. Sunt fenomene care se intampla mai des decat credem</c:v>
                </c:pt>
                <c:pt idx="2">
                  <c:v>C. NS/NR</c:v>
                </c:pt>
              </c:strCache>
            </c:strRef>
          </c:cat>
          <c:val>
            <c:numRef>
              <c:f>Sheet1!$B$2:$B$4</c:f>
              <c:numCache>
                <c:formatCode>###0.0%</c:formatCode>
                <c:ptCount val="3"/>
                <c:pt idx="0">
                  <c:v>0.38</c:v>
                </c:pt>
                <c:pt idx="1">
                  <c:v>0.58399999999999996</c:v>
                </c:pt>
                <c:pt idx="2">
                  <c:v>3.5999999999999997E-2</c:v>
                </c:pt>
              </c:numCache>
            </c:numRef>
          </c:val>
          <c:extLst>
            <c:ext xmlns:c16="http://schemas.microsoft.com/office/drawing/2014/chart" uri="{C3380CC4-5D6E-409C-BE32-E72D297353CC}">
              <c16:uniqueId val="{0000000A-BDA4-4A55-B567-04C533975821}"/>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Motive</c:v>
                </c:pt>
              </c:strCache>
            </c:strRef>
          </c:tx>
          <c:spPr>
            <a:solidFill>
              <a:schemeClr val="lt1"/>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79AE-4A5A-A64A-0012E6EC9A2F}"/>
              </c:ext>
            </c:extLst>
          </c:dPt>
          <c:dPt>
            <c:idx val="1"/>
            <c:invertIfNegative val="0"/>
            <c:bubble3D val="0"/>
            <c:spPr>
              <a:solidFill>
                <a:schemeClr val="accent2">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79AE-4A5A-A64A-0012E6EC9A2F}"/>
              </c:ext>
            </c:extLst>
          </c:dPt>
          <c:dPt>
            <c:idx val="2"/>
            <c:invertIfNegative val="0"/>
            <c:bubble3D val="0"/>
            <c:spPr>
              <a:solidFill>
                <a:schemeClr val="bg1">
                  <a:lumMod val="75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79AE-4A5A-A64A-0012E6EC9A2F}"/>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 Presa a exagerat pentru a isi creste audienta</c:v>
                </c:pt>
                <c:pt idx="1">
                  <c:v>B. Presa discuta prea putin asemenea cazuri</c:v>
                </c:pt>
                <c:pt idx="2">
                  <c:v>C. NS/NR</c:v>
                </c:pt>
              </c:strCache>
            </c:strRef>
          </c:cat>
          <c:val>
            <c:numRef>
              <c:f>Sheet1!$B$2:$B$4</c:f>
              <c:numCache>
                <c:formatCode>###0.0%</c:formatCode>
                <c:ptCount val="3"/>
                <c:pt idx="0">
                  <c:v>0.64600000000000013</c:v>
                </c:pt>
                <c:pt idx="1">
                  <c:v>0.33500000000000002</c:v>
                </c:pt>
                <c:pt idx="2">
                  <c:v>1.9E-2</c:v>
                </c:pt>
              </c:numCache>
            </c:numRef>
          </c:val>
          <c:extLst>
            <c:ext xmlns:c16="http://schemas.microsoft.com/office/drawing/2014/chart" uri="{C3380CC4-5D6E-409C-BE32-E72D297353CC}">
              <c16:uniqueId val="{00000006-79AE-4A5A-A64A-0012E6EC9A2F}"/>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Motive</c:v>
                </c:pt>
              </c:strCache>
            </c:strRef>
          </c:tx>
          <c:spPr>
            <a:solidFill>
              <a:schemeClr val="lt1"/>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BDA4-4A55-B567-04C533975821}"/>
              </c:ext>
            </c:extLst>
          </c:dPt>
          <c:dPt>
            <c:idx val="1"/>
            <c:invertIfNegative val="0"/>
            <c:bubble3D val="0"/>
            <c:spPr>
              <a:solidFill>
                <a:schemeClr val="accent2">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BDA4-4A55-B567-04C533975821}"/>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c:v>
                </c:pt>
                <c:pt idx="1">
                  <c:v>Nu</c:v>
                </c:pt>
              </c:strCache>
            </c:strRef>
          </c:cat>
          <c:val>
            <c:numRef>
              <c:f>Sheet1!$B$2:$B$3</c:f>
              <c:numCache>
                <c:formatCode>###0.0%</c:formatCode>
                <c:ptCount val="2"/>
                <c:pt idx="0">
                  <c:v>0.129</c:v>
                </c:pt>
                <c:pt idx="1">
                  <c:v>0.871</c:v>
                </c:pt>
              </c:numCache>
            </c:numRef>
          </c:val>
          <c:extLst>
            <c:ext xmlns:c16="http://schemas.microsoft.com/office/drawing/2014/chart" uri="{C3380CC4-5D6E-409C-BE32-E72D297353CC}">
              <c16:uniqueId val="{0000000A-BDA4-4A55-B567-04C533975821}"/>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Motive</c:v>
                </c:pt>
              </c:strCache>
            </c:strRef>
          </c:tx>
          <c:spPr>
            <a:solidFill>
              <a:schemeClr val="lt1"/>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BDA4-4A55-B567-04C533975821}"/>
              </c:ext>
            </c:extLst>
          </c:dPt>
          <c:dPt>
            <c:idx val="1"/>
            <c:invertIfNegative val="0"/>
            <c:bubble3D val="0"/>
            <c:spPr>
              <a:solidFill>
                <a:schemeClr val="accent2">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BDA4-4A55-B567-04C533975821}"/>
              </c:ext>
            </c:extLst>
          </c:dPt>
          <c:dPt>
            <c:idx val="2"/>
            <c:invertIfNegative val="0"/>
            <c:bubble3D val="0"/>
            <c:spPr>
              <a:solidFill>
                <a:schemeClr val="accent6">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BDA4-4A55-B567-04C533975821}"/>
              </c:ext>
            </c:extLst>
          </c:dPt>
          <c:dPt>
            <c:idx val="3"/>
            <c:invertIfNegative val="0"/>
            <c:bubble3D val="0"/>
            <c:spPr>
              <a:solidFill>
                <a:schemeClr val="bg1">
                  <a:lumMod val="75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7-092B-430E-8EDF-4BCF805712C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mai religios decat in timpul comunismului</c:v>
                </c:pt>
                <c:pt idx="1">
                  <c:v>la fel de religios ca in timpul comunismului</c:v>
                </c:pt>
                <c:pt idx="2">
                  <c:v>mai putin religios decat in timpul comunismului</c:v>
                </c:pt>
                <c:pt idx="3">
                  <c:v>NS/NR</c:v>
                </c:pt>
              </c:strCache>
            </c:strRef>
          </c:cat>
          <c:val>
            <c:numRef>
              <c:f>Sheet1!$B$2:$B$5</c:f>
              <c:numCache>
                <c:formatCode>###0.0%</c:formatCode>
                <c:ptCount val="4"/>
                <c:pt idx="0">
                  <c:v>0.25800000000000001</c:v>
                </c:pt>
                <c:pt idx="1">
                  <c:v>0.311</c:v>
                </c:pt>
                <c:pt idx="2">
                  <c:v>0.42599999999999999</c:v>
                </c:pt>
                <c:pt idx="3">
                  <c:v>5.0000000000000001E-3</c:v>
                </c:pt>
              </c:numCache>
            </c:numRef>
          </c:val>
          <c:extLst>
            <c:ext xmlns:c16="http://schemas.microsoft.com/office/drawing/2014/chart" uri="{C3380CC4-5D6E-409C-BE32-E72D297353CC}">
              <c16:uniqueId val="{0000000A-BDA4-4A55-B567-04C533975821}"/>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Ortodox</c:v>
                </c:pt>
              </c:strCache>
            </c:strRef>
          </c:tx>
          <c:spPr>
            <a:solidFill>
              <a:schemeClr val="accent4">
                <a:lumMod val="60000"/>
                <a:lumOff val="40000"/>
              </a:schemeClr>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150A-4D8E-AA27-CB926CFFA8D7}"/>
              </c:ext>
            </c:extLst>
          </c:dPt>
          <c:dPt>
            <c:idx val="1"/>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150A-4D8E-AA27-CB926CFFA8D7}"/>
              </c:ext>
            </c:extLst>
          </c:dPt>
          <c:dPt>
            <c:idx val="2"/>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150A-4D8E-AA27-CB926CFFA8D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Sigur da</c:v>
                </c:pt>
                <c:pt idx="1">
                  <c:v>Mai degraba da</c:v>
                </c:pt>
                <c:pt idx="2">
                  <c:v>Mai degraba nu</c:v>
                </c:pt>
                <c:pt idx="3">
                  <c:v>Sigur nu</c:v>
                </c:pt>
                <c:pt idx="4">
                  <c:v>NS/NR</c:v>
                </c:pt>
              </c:strCache>
            </c:strRef>
          </c:cat>
          <c:val>
            <c:numRef>
              <c:f>Sheet1!$B$2:$B$6</c:f>
              <c:numCache>
                <c:formatCode>0.00%</c:formatCode>
                <c:ptCount val="5"/>
                <c:pt idx="0">
                  <c:v>0.54600000000000004</c:v>
                </c:pt>
                <c:pt idx="1">
                  <c:v>0.29499999999999998</c:v>
                </c:pt>
                <c:pt idx="2">
                  <c:v>0.13600000000000001</c:v>
                </c:pt>
                <c:pt idx="3">
                  <c:v>2.1999999999999999E-2</c:v>
                </c:pt>
                <c:pt idx="4">
                  <c:v>1E-3</c:v>
                </c:pt>
              </c:numCache>
            </c:numRef>
          </c:val>
          <c:extLst>
            <c:ext xmlns:c16="http://schemas.microsoft.com/office/drawing/2014/chart" uri="{C3380CC4-5D6E-409C-BE32-E72D297353CC}">
              <c16:uniqueId val="{00000006-150A-4D8E-AA27-CB926CFFA8D7}"/>
            </c:ext>
          </c:extLst>
        </c:ser>
        <c:ser>
          <c:idx val="1"/>
          <c:order val="1"/>
          <c:tx>
            <c:strRef>
              <c:f>Sheet1!$C$1</c:f>
              <c:strCache>
                <c:ptCount val="1"/>
                <c:pt idx="0">
                  <c:v>Romano-Catolic</c:v>
                </c:pt>
              </c:strCache>
            </c:strRef>
          </c:tx>
          <c:spPr>
            <a:solidFill>
              <a:schemeClr val="accent6">
                <a:lumMod val="60000"/>
                <a:lumOff val="40000"/>
              </a:schemeClr>
            </a:solidFill>
            <a:ln w="12700" cap="flat" cmpd="sng" algn="ctr">
              <a:solidFill>
                <a:schemeClr val="tx1"/>
              </a:solidFill>
              <a:miter lim="800000"/>
            </a:ln>
            <a:effectLst/>
          </c:spPr>
          <c:invertIfNegative val="0"/>
          <c:dLbls>
            <c:numFmt formatCode="0.0%" sourceLinked="0"/>
            <c:spPr>
              <a:noFill/>
              <a:ln>
                <a:noFill/>
              </a:ln>
              <a:effectLst/>
            </c:spPr>
            <c:txPr>
              <a:bodyPr rot="0" spcFirstLastPara="1" vertOverflow="overflow" horzOverflow="overflow"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Sigur da</c:v>
                </c:pt>
                <c:pt idx="1">
                  <c:v>Mai degraba da</c:v>
                </c:pt>
                <c:pt idx="2">
                  <c:v>Mai degraba nu</c:v>
                </c:pt>
                <c:pt idx="3">
                  <c:v>Sigur nu</c:v>
                </c:pt>
                <c:pt idx="4">
                  <c:v>NS/NR</c:v>
                </c:pt>
              </c:strCache>
            </c:strRef>
          </c:cat>
          <c:val>
            <c:numRef>
              <c:f>Sheet1!$C$2:$C$6</c:f>
              <c:numCache>
                <c:formatCode>0.00%</c:formatCode>
                <c:ptCount val="5"/>
                <c:pt idx="0">
                  <c:v>0.63900000000000001</c:v>
                </c:pt>
                <c:pt idx="1">
                  <c:v>0.222</c:v>
                </c:pt>
                <c:pt idx="2">
                  <c:v>0.13900000000000001</c:v>
                </c:pt>
                <c:pt idx="3">
                  <c:v>0</c:v>
                </c:pt>
                <c:pt idx="4">
                  <c:v>0</c:v>
                </c:pt>
              </c:numCache>
            </c:numRef>
          </c:val>
          <c:extLst>
            <c:ext xmlns:c16="http://schemas.microsoft.com/office/drawing/2014/chart" uri="{C3380CC4-5D6E-409C-BE32-E72D297353CC}">
              <c16:uniqueId val="{00000007-150A-4D8E-AA27-CB926CFFA8D7}"/>
            </c:ext>
          </c:extLst>
        </c:ser>
        <c:ser>
          <c:idx val="2"/>
          <c:order val="2"/>
          <c:tx>
            <c:strRef>
              <c:f>Sheet1!$D$1</c:f>
              <c:strCache>
                <c:ptCount val="1"/>
                <c:pt idx="0">
                  <c:v>Greco-Catolic</c:v>
                </c:pt>
              </c:strCache>
            </c:strRef>
          </c:tx>
          <c:spPr>
            <a:solidFill>
              <a:schemeClr val="accent2">
                <a:lumMod val="60000"/>
                <a:lumOff val="40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Sigur da</c:v>
                </c:pt>
                <c:pt idx="1">
                  <c:v>Mai degraba da</c:v>
                </c:pt>
                <c:pt idx="2">
                  <c:v>Mai degraba nu</c:v>
                </c:pt>
                <c:pt idx="3">
                  <c:v>Sigur nu</c:v>
                </c:pt>
                <c:pt idx="4">
                  <c:v>NS/NR</c:v>
                </c:pt>
              </c:strCache>
            </c:strRef>
          </c:cat>
          <c:val>
            <c:numRef>
              <c:f>Sheet1!$D$2:$D$6</c:f>
              <c:numCache>
                <c:formatCode>0.00%</c:formatCode>
                <c:ptCount val="5"/>
                <c:pt idx="0">
                  <c:v>0.625</c:v>
                </c:pt>
                <c:pt idx="1">
                  <c:v>0.125</c:v>
                </c:pt>
                <c:pt idx="2">
                  <c:v>0.25</c:v>
                </c:pt>
                <c:pt idx="3">
                  <c:v>0</c:v>
                </c:pt>
                <c:pt idx="4">
                  <c:v>0</c:v>
                </c:pt>
              </c:numCache>
            </c:numRef>
          </c:val>
          <c:extLst>
            <c:ext xmlns:c16="http://schemas.microsoft.com/office/drawing/2014/chart" uri="{C3380CC4-5D6E-409C-BE32-E72D297353CC}">
              <c16:uniqueId val="{00000008-150A-4D8E-AA27-CB926CFFA8D7}"/>
            </c:ext>
          </c:extLst>
        </c:ser>
        <c:ser>
          <c:idx val="3"/>
          <c:order val="3"/>
          <c:tx>
            <c:strRef>
              <c:f>Sheet1!$E$1</c:f>
              <c:strCache>
                <c:ptCount val="1"/>
                <c:pt idx="0">
                  <c:v>Reformat</c:v>
                </c:pt>
              </c:strCache>
            </c:strRef>
          </c:tx>
          <c:spPr>
            <a:solidFill>
              <a:schemeClr val="tx2">
                <a:lumMod val="60000"/>
                <a:lumOff val="40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Sigur da</c:v>
                </c:pt>
                <c:pt idx="1">
                  <c:v>Mai degraba da</c:v>
                </c:pt>
                <c:pt idx="2">
                  <c:v>Mai degraba nu</c:v>
                </c:pt>
                <c:pt idx="3">
                  <c:v>Sigur nu</c:v>
                </c:pt>
                <c:pt idx="4">
                  <c:v>NS/NR</c:v>
                </c:pt>
              </c:strCache>
            </c:strRef>
          </c:cat>
          <c:val>
            <c:numRef>
              <c:f>Sheet1!$E$2:$E$6</c:f>
              <c:numCache>
                <c:formatCode>0.00%</c:formatCode>
                <c:ptCount val="5"/>
                <c:pt idx="0">
                  <c:v>0.42899999999999999</c:v>
                </c:pt>
                <c:pt idx="1">
                  <c:v>0.42899999999999999</c:v>
                </c:pt>
                <c:pt idx="2">
                  <c:v>0</c:v>
                </c:pt>
                <c:pt idx="3">
                  <c:v>0.14299999999999999</c:v>
                </c:pt>
                <c:pt idx="4">
                  <c:v>0</c:v>
                </c:pt>
              </c:numCache>
            </c:numRef>
          </c:val>
          <c:extLst>
            <c:ext xmlns:c16="http://schemas.microsoft.com/office/drawing/2014/chart" uri="{C3380CC4-5D6E-409C-BE32-E72D297353CC}">
              <c16:uniqueId val="{00000009-150A-4D8E-AA27-CB926CFFA8D7}"/>
            </c:ext>
          </c:extLst>
        </c:ser>
        <c:ser>
          <c:idx val="4"/>
          <c:order val="4"/>
          <c:tx>
            <c:strRef>
              <c:f>Sheet1!$F$1</c:f>
              <c:strCache>
                <c:ptCount val="1"/>
                <c:pt idx="0">
                  <c:v>Alta religie/confesiune</c:v>
                </c:pt>
              </c:strCache>
            </c:strRef>
          </c:tx>
          <c:spPr>
            <a:solidFill>
              <a:srgbClr val="DBA3DB"/>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Sigur da</c:v>
                </c:pt>
                <c:pt idx="1">
                  <c:v>Mai degraba da</c:v>
                </c:pt>
                <c:pt idx="2">
                  <c:v>Mai degraba nu</c:v>
                </c:pt>
                <c:pt idx="3">
                  <c:v>Sigur nu</c:v>
                </c:pt>
                <c:pt idx="4">
                  <c:v>NS/NR</c:v>
                </c:pt>
              </c:strCache>
            </c:strRef>
          </c:cat>
          <c:val>
            <c:numRef>
              <c:f>Sheet1!$F$2:$F$6</c:f>
              <c:numCache>
                <c:formatCode>0.00%</c:formatCode>
                <c:ptCount val="5"/>
                <c:pt idx="0">
                  <c:v>0.68200000000000005</c:v>
                </c:pt>
                <c:pt idx="1">
                  <c:v>0.27300000000000002</c:v>
                </c:pt>
                <c:pt idx="2">
                  <c:v>4.4999999999999998E-2</c:v>
                </c:pt>
                <c:pt idx="3">
                  <c:v>0</c:v>
                </c:pt>
                <c:pt idx="4">
                  <c:v>0</c:v>
                </c:pt>
              </c:numCache>
            </c:numRef>
          </c:val>
          <c:extLst>
            <c:ext xmlns:c16="http://schemas.microsoft.com/office/drawing/2014/chart" uri="{C3380CC4-5D6E-409C-BE32-E72D297353CC}">
              <c16:uniqueId val="{0000000A-150A-4D8E-AA27-CB926CFFA8D7}"/>
            </c:ext>
          </c:extLst>
        </c:ser>
        <c:ser>
          <c:idx val="5"/>
          <c:order val="5"/>
          <c:tx>
            <c:strRef>
              <c:f>Sheet1!$G$1</c:f>
              <c:strCache>
                <c:ptCount val="1"/>
                <c:pt idx="0">
                  <c:v>Ateu/Agnostic</c:v>
                </c:pt>
              </c:strCache>
            </c:strRef>
          </c:tx>
          <c:spPr>
            <a:noFill/>
            <a:ln w="25400" cap="flat" cmpd="sng" algn="ctr">
              <a:solidFill>
                <a:schemeClr val="accent6"/>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Sigur da</c:v>
                </c:pt>
                <c:pt idx="1">
                  <c:v>Mai degraba da</c:v>
                </c:pt>
                <c:pt idx="2">
                  <c:v>Mai degraba nu</c:v>
                </c:pt>
                <c:pt idx="3">
                  <c:v>Sigur nu</c:v>
                </c:pt>
                <c:pt idx="4">
                  <c:v>NS/NR</c:v>
                </c:pt>
              </c:strCache>
            </c:strRef>
          </c:cat>
          <c:val>
            <c:numRef>
              <c:f>Sheet1!$G$2:$G$6</c:f>
            </c:numRef>
          </c:val>
          <c:extLst>
            <c:ext xmlns:c16="http://schemas.microsoft.com/office/drawing/2014/chart" uri="{C3380CC4-5D6E-409C-BE32-E72D297353CC}">
              <c16:uniqueId val="{0000000B-150A-4D8E-AA27-CB926CFFA8D7}"/>
            </c:ext>
          </c:extLst>
        </c:ser>
        <c:ser>
          <c:idx val="6"/>
          <c:order val="6"/>
          <c:tx>
            <c:strRef>
              <c:f>Sheet1!$H$1</c:f>
              <c:strCache>
                <c:ptCount val="1"/>
                <c:pt idx="0">
                  <c:v>NS/NR</c:v>
                </c:pt>
              </c:strCache>
            </c:strRef>
          </c:tx>
          <c:spPr>
            <a:solidFill>
              <a:schemeClr val="bg1">
                <a:lumMod val="75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Sigur da</c:v>
                </c:pt>
                <c:pt idx="1">
                  <c:v>Mai degraba da</c:v>
                </c:pt>
                <c:pt idx="2">
                  <c:v>Mai degraba nu</c:v>
                </c:pt>
                <c:pt idx="3">
                  <c:v>Sigur nu</c:v>
                </c:pt>
                <c:pt idx="4">
                  <c:v>NS/NR</c:v>
                </c:pt>
              </c:strCache>
            </c:strRef>
          </c:cat>
          <c:val>
            <c:numRef>
              <c:f>Sheet1!$H$2:$H$6</c:f>
              <c:numCache>
                <c:formatCode>0.00%</c:formatCode>
                <c:ptCount val="5"/>
                <c:pt idx="0">
                  <c:v>0.33300000000000002</c:v>
                </c:pt>
                <c:pt idx="1">
                  <c:v>0.66700000000000004</c:v>
                </c:pt>
                <c:pt idx="2">
                  <c:v>0</c:v>
                </c:pt>
                <c:pt idx="3">
                  <c:v>0</c:v>
                </c:pt>
                <c:pt idx="4">
                  <c:v>0</c:v>
                </c:pt>
              </c:numCache>
            </c:numRef>
          </c:val>
          <c:extLst>
            <c:ext xmlns:c16="http://schemas.microsoft.com/office/drawing/2014/chart" uri="{C3380CC4-5D6E-409C-BE32-E72D297353CC}">
              <c16:uniqueId val="{0000000C-150A-4D8E-AA27-CB926CFFA8D7}"/>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legend>
      <c:legendPos val="r"/>
      <c:layout>
        <c:manualLayout>
          <c:xMode val="edge"/>
          <c:yMode val="edge"/>
          <c:x val="0.73149367536353704"/>
          <c:y val="0.56666573592266312"/>
          <c:w val="0.26850632463646296"/>
          <c:h val="0.361054346807182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18-24</c:v>
                </c:pt>
              </c:strCache>
            </c:strRef>
          </c:tx>
          <c:spPr>
            <a:solidFill>
              <a:schemeClr val="accent4">
                <a:lumMod val="60000"/>
                <a:lumOff val="40000"/>
              </a:schemeClr>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150A-4D8E-AA27-CB926CFFA8D7}"/>
              </c:ext>
            </c:extLst>
          </c:dPt>
          <c:dPt>
            <c:idx val="1"/>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150A-4D8E-AA27-CB926CFFA8D7}"/>
              </c:ext>
            </c:extLst>
          </c:dPt>
          <c:dPt>
            <c:idx val="2"/>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150A-4D8E-AA27-CB926CFFA8D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Sigur da</c:v>
                </c:pt>
                <c:pt idx="1">
                  <c:v>Mai degraba da</c:v>
                </c:pt>
                <c:pt idx="2">
                  <c:v>Mai degraba nu</c:v>
                </c:pt>
                <c:pt idx="3">
                  <c:v>Sigur nu</c:v>
                </c:pt>
                <c:pt idx="4">
                  <c:v>NS/NR</c:v>
                </c:pt>
              </c:strCache>
            </c:strRef>
          </c:cat>
          <c:val>
            <c:numRef>
              <c:f>Sheet1!$B$2:$B$6</c:f>
              <c:numCache>
                <c:formatCode>0.00%</c:formatCode>
                <c:ptCount val="5"/>
                <c:pt idx="0">
                  <c:v>0.34399999999999997</c:v>
                </c:pt>
                <c:pt idx="1">
                  <c:v>0.122</c:v>
                </c:pt>
                <c:pt idx="2">
                  <c:v>0.47799999999999998</c:v>
                </c:pt>
                <c:pt idx="3">
                  <c:v>5.6000000000000001E-2</c:v>
                </c:pt>
                <c:pt idx="4">
                  <c:v>0</c:v>
                </c:pt>
              </c:numCache>
            </c:numRef>
          </c:val>
          <c:extLst>
            <c:ext xmlns:c16="http://schemas.microsoft.com/office/drawing/2014/chart" uri="{C3380CC4-5D6E-409C-BE32-E72D297353CC}">
              <c16:uniqueId val="{00000006-150A-4D8E-AA27-CB926CFFA8D7}"/>
            </c:ext>
          </c:extLst>
        </c:ser>
        <c:ser>
          <c:idx val="1"/>
          <c:order val="1"/>
          <c:tx>
            <c:strRef>
              <c:f>Sheet1!$C$1</c:f>
              <c:strCache>
                <c:ptCount val="1"/>
                <c:pt idx="0">
                  <c:v>25-34</c:v>
                </c:pt>
              </c:strCache>
            </c:strRef>
          </c:tx>
          <c:spPr>
            <a:solidFill>
              <a:schemeClr val="accent6">
                <a:lumMod val="60000"/>
                <a:lumOff val="40000"/>
              </a:schemeClr>
            </a:solidFill>
            <a:ln w="12700" cap="flat" cmpd="sng" algn="ctr">
              <a:solidFill>
                <a:schemeClr val="tx1"/>
              </a:solidFill>
              <a:miter lim="800000"/>
            </a:ln>
            <a:effectLst/>
          </c:spPr>
          <c:invertIfNegative val="0"/>
          <c:dLbls>
            <c:numFmt formatCode="0.0%" sourceLinked="0"/>
            <c:spPr>
              <a:noFill/>
              <a:ln>
                <a:noFill/>
              </a:ln>
              <a:effectLst/>
            </c:spPr>
            <c:txPr>
              <a:bodyPr rot="0" spcFirstLastPara="1" vertOverflow="overflow" horzOverflow="overflow"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Sigur da</c:v>
                </c:pt>
                <c:pt idx="1">
                  <c:v>Mai degraba da</c:v>
                </c:pt>
                <c:pt idx="2">
                  <c:v>Mai degraba nu</c:v>
                </c:pt>
                <c:pt idx="3">
                  <c:v>Sigur nu</c:v>
                </c:pt>
                <c:pt idx="4">
                  <c:v>NS/NR</c:v>
                </c:pt>
              </c:strCache>
            </c:strRef>
          </c:cat>
          <c:val>
            <c:numRef>
              <c:f>Sheet1!$C$2:$C$6</c:f>
              <c:numCache>
                <c:formatCode>0.00%</c:formatCode>
                <c:ptCount val="5"/>
                <c:pt idx="0">
                  <c:v>0.38800000000000001</c:v>
                </c:pt>
                <c:pt idx="1">
                  <c:v>0.19700000000000001</c:v>
                </c:pt>
                <c:pt idx="2">
                  <c:v>0.36799999999999999</c:v>
                </c:pt>
                <c:pt idx="3">
                  <c:v>4.5999999999999999E-2</c:v>
                </c:pt>
                <c:pt idx="4">
                  <c:v>0</c:v>
                </c:pt>
              </c:numCache>
            </c:numRef>
          </c:val>
          <c:extLst>
            <c:ext xmlns:c16="http://schemas.microsoft.com/office/drawing/2014/chart" uri="{C3380CC4-5D6E-409C-BE32-E72D297353CC}">
              <c16:uniqueId val="{00000007-150A-4D8E-AA27-CB926CFFA8D7}"/>
            </c:ext>
          </c:extLst>
        </c:ser>
        <c:ser>
          <c:idx val="2"/>
          <c:order val="2"/>
          <c:tx>
            <c:strRef>
              <c:f>Sheet1!$D$1</c:f>
              <c:strCache>
                <c:ptCount val="1"/>
                <c:pt idx="0">
                  <c:v>35-44</c:v>
                </c:pt>
              </c:strCache>
            </c:strRef>
          </c:tx>
          <c:spPr>
            <a:solidFill>
              <a:schemeClr val="accent2">
                <a:lumMod val="60000"/>
                <a:lumOff val="40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Sigur da</c:v>
                </c:pt>
                <c:pt idx="1">
                  <c:v>Mai degraba da</c:v>
                </c:pt>
                <c:pt idx="2">
                  <c:v>Mai degraba nu</c:v>
                </c:pt>
                <c:pt idx="3">
                  <c:v>Sigur nu</c:v>
                </c:pt>
                <c:pt idx="4">
                  <c:v>NS/NR</c:v>
                </c:pt>
              </c:strCache>
            </c:strRef>
          </c:cat>
          <c:val>
            <c:numRef>
              <c:f>Sheet1!$D$2:$D$6</c:f>
              <c:numCache>
                <c:formatCode>0.00%</c:formatCode>
                <c:ptCount val="5"/>
                <c:pt idx="0">
                  <c:v>0.48099999999999998</c:v>
                </c:pt>
                <c:pt idx="1">
                  <c:v>0.42</c:v>
                </c:pt>
                <c:pt idx="2">
                  <c:v>7.6999999999999999E-2</c:v>
                </c:pt>
                <c:pt idx="3">
                  <c:v>1.7000000000000001E-2</c:v>
                </c:pt>
                <c:pt idx="4">
                  <c:v>6.0000000000000001E-3</c:v>
                </c:pt>
              </c:numCache>
            </c:numRef>
          </c:val>
          <c:extLst>
            <c:ext xmlns:c16="http://schemas.microsoft.com/office/drawing/2014/chart" uri="{C3380CC4-5D6E-409C-BE32-E72D297353CC}">
              <c16:uniqueId val="{00000008-150A-4D8E-AA27-CB926CFFA8D7}"/>
            </c:ext>
          </c:extLst>
        </c:ser>
        <c:ser>
          <c:idx val="3"/>
          <c:order val="3"/>
          <c:tx>
            <c:strRef>
              <c:f>Sheet1!$E$1</c:f>
              <c:strCache>
                <c:ptCount val="1"/>
                <c:pt idx="0">
                  <c:v>45-54</c:v>
                </c:pt>
              </c:strCache>
            </c:strRef>
          </c:tx>
          <c:spPr>
            <a:solidFill>
              <a:schemeClr val="tx2">
                <a:lumMod val="60000"/>
                <a:lumOff val="40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Sigur da</c:v>
                </c:pt>
                <c:pt idx="1">
                  <c:v>Mai degraba da</c:v>
                </c:pt>
                <c:pt idx="2">
                  <c:v>Mai degraba nu</c:v>
                </c:pt>
                <c:pt idx="3">
                  <c:v>Sigur nu</c:v>
                </c:pt>
                <c:pt idx="4">
                  <c:v>NS/NR</c:v>
                </c:pt>
              </c:strCache>
            </c:strRef>
          </c:cat>
          <c:val>
            <c:numRef>
              <c:f>Sheet1!$E$2:$E$6</c:f>
              <c:numCache>
                <c:formatCode>0.00%</c:formatCode>
                <c:ptCount val="5"/>
                <c:pt idx="0">
                  <c:v>0.53900000000000003</c:v>
                </c:pt>
                <c:pt idx="1">
                  <c:v>0.38900000000000001</c:v>
                </c:pt>
                <c:pt idx="2">
                  <c:v>5.1999999999999998E-2</c:v>
                </c:pt>
                <c:pt idx="3">
                  <c:v>2.1000000000000001E-2</c:v>
                </c:pt>
                <c:pt idx="4">
                  <c:v>0</c:v>
                </c:pt>
              </c:numCache>
            </c:numRef>
          </c:val>
          <c:extLst>
            <c:ext xmlns:c16="http://schemas.microsoft.com/office/drawing/2014/chart" uri="{C3380CC4-5D6E-409C-BE32-E72D297353CC}">
              <c16:uniqueId val="{00000009-150A-4D8E-AA27-CB926CFFA8D7}"/>
            </c:ext>
          </c:extLst>
        </c:ser>
        <c:ser>
          <c:idx val="4"/>
          <c:order val="4"/>
          <c:tx>
            <c:strRef>
              <c:f>Sheet1!$F$1</c:f>
              <c:strCache>
                <c:ptCount val="1"/>
                <c:pt idx="0">
                  <c:v>55-64</c:v>
                </c:pt>
              </c:strCache>
            </c:strRef>
          </c:tx>
          <c:spPr>
            <a:solidFill>
              <a:schemeClr val="bg2">
                <a:lumMod val="75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Sigur da</c:v>
                </c:pt>
                <c:pt idx="1">
                  <c:v>Mai degraba da</c:v>
                </c:pt>
                <c:pt idx="2">
                  <c:v>Mai degraba nu</c:v>
                </c:pt>
                <c:pt idx="3">
                  <c:v>Sigur nu</c:v>
                </c:pt>
                <c:pt idx="4">
                  <c:v>NS/NR</c:v>
                </c:pt>
              </c:strCache>
            </c:strRef>
          </c:cat>
          <c:val>
            <c:numRef>
              <c:f>Sheet1!$F$2:$F$6</c:f>
              <c:numCache>
                <c:formatCode>0.00%</c:formatCode>
                <c:ptCount val="5"/>
                <c:pt idx="0">
                  <c:v>0.63800000000000001</c:v>
                </c:pt>
                <c:pt idx="1">
                  <c:v>0.27500000000000002</c:v>
                </c:pt>
                <c:pt idx="2">
                  <c:v>0.06</c:v>
                </c:pt>
                <c:pt idx="3">
                  <c:v>2.7E-2</c:v>
                </c:pt>
                <c:pt idx="4">
                  <c:v>0</c:v>
                </c:pt>
              </c:numCache>
            </c:numRef>
          </c:val>
          <c:extLst>
            <c:ext xmlns:c16="http://schemas.microsoft.com/office/drawing/2014/chart" uri="{C3380CC4-5D6E-409C-BE32-E72D297353CC}">
              <c16:uniqueId val="{0000000A-150A-4D8E-AA27-CB926CFFA8D7}"/>
            </c:ext>
          </c:extLst>
        </c:ser>
        <c:ser>
          <c:idx val="5"/>
          <c:order val="5"/>
          <c:tx>
            <c:strRef>
              <c:f>Sheet1!$G$1</c:f>
              <c:strCache>
                <c:ptCount val="1"/>
                <c:pt idx="0">
                  <c:v>65+</c:v>
                </c:pt>
              </c:strCache>
            </c:strRef>
          </c:tx>
          <c:spPr>
            <a:noFill/>
            <a:ln w="25400" cap="flat" cmpd="sng" algn="ctr">
              <a:solidFill>
                <a:schemeClr val="accent6"/>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Sigur da</c:v>
                </c:pt>
                <c:pt idx="1">
                  <c:v>Mai degraba da</c:v>
                </c:pt>
                <c:pt idx="2">
                  <c:v>Mai degraba nu</c:v>
                </c:pt>
                <c:pt idx="3">
                  <c:v>Sigur nu</c:v>
                </c:pt>
                <c:pt idx="4">
                  <c:v>NS/NR</c:v>
                </c:pt>
              </c:strCache>
            </c:strRef>
          </c:cat>
          <c:val>
            <c:numRef>
              <c:f>Sheet1!$G$2:$G$6</c:f>
            </c:numRef>
          </c:val>
          <c:extLst>
            <c:ext xmlns:c16="http://schemas.microsoft.com/office/drawing/2014/chart" uri="{C3380CC4-5D6E-409C-BE32-E72D297353CC}">
              <c16:uniqueId val="{0000000B-150A-4D8E-AA27-CB926CFFA8D7}"/>
            </c:ext>
          </c:extLst>
        </c:ser>
        <c:ser>
          <c:idx val="6"/>
          <c:order val="6"/>
          <c:tx>
            <c:strRef>
              <c:f>Sheet1!$H$1</c:f>
              <c:strCache>
                <c:ptCount val="1"/>
                <c:pt idx="0">
                  <c:v>65+   </c:v>
                </c:pt>
              </c:strCache>
            </c:strRef>
          </c:tx>
          <c:spPr>
            <a:solidFill>
              <a:srgbClr val="DBA3DB"/>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Sigur da</c:v>
                </c:pt>
                <c:pt idx="1">
                  <c:v>Mai degraba da</c:v>
                </c:pt>
                <c:pt idx="2">
                  <c:v>Mai degraba nu</c:v>
                </c:pt>
                <c:pt idx="3">
                  <c:v>Sigur nu</c:v>
                </c:pt>
                <c:pt idx="4">
                  <c:v>NS/NR</c:v>
                </c:pt>
              </c:strCache>
            </c:strRef>
          </c:cat>
          <c:val>
            <c:numRef>
              <c:f>Sheet1!$H$2:$H$6</c:f>
              <c:numCache>
                <c:formatCode>0.00%</c:formatCode>
                <c:ptCount val="5"/>
                <c:pt idx="0">
                  <c:v>0.71499999999999997</c:v>
                </c:pt>
                <c:pt idx="1">
                  <c:v>0.23</c:v>
                </c:pt>
                <c:pt idx="2">
                  <c:v>0.03</c:v>
                </c:pt>
                <c:pt idx="3">
                  <c:v>2.5999999999999999E-2</c:v>
                </c:pt>
                <c:pt idx="4">
                  <c:v>0</c:v>
                </c:pt>
              </c:numCache>
            </c:numRef>
          </c:val>
          <c:extLst>
            <c:ext xmlns:c16="http://schemas.microsoft.com/office/drawing/2014/chart" uri="{C3380CC4-5D6E-409C-BE32-E72D297353CC}">
              <c16:uniqueId val="{0000000C-150A-4D8E-AA27-CB926CFFA8D7}"/>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legend>
      <c:legendPos val="r"/>
      <c:layout>
        <c:manualLayout>
          <c:xMode val="edge"/>
          <c:yMode val="edge"/>
          <c:x val="0.73149367536353704"/>
          <c:y val="0.56666573592266312"/>
          <c:w val="0.26850632463646296"/>
          <c:h val="0.361054346807182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Bucuresti (B+IF)</c:v>
                </c:pt>
              </c:strCache>
            </c:strRef>
          </c:tx>
          <c:spPr>
            <a:solidFill>
              <a:schemeClr val="accent4">
                <a:lumMod val="60000"/>
                <a:lumOff val="40000"/>
              </a:schemeClr>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150A-4D8E-AA27-CB926CFFA8D7}"/>
              </c:ext>
            </c:extLst>
          </c:dPt>
          <c:dPt>
            <c:idx val="1"/>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150A-4D8E-AA27-CB926CFFA8D7}"/>
              </c:ext>
            </c:extLst>
          </c:dPt>
          <c:dPt>
            <c:idx val="2"/>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150A-4D8E-AA27-CB926CFFA8D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Sigur da</c:v>
                </c:pt>
                <c:pt idx="1">
                  <c:v>Mai degraba da</c:v>
                </c:pt>
                <c:pt idx="2">
                  <c:v>Mai degraba nu</c:v>
                </c:pt>
                <c:pt idx="3">
                  <c:v>Sigur nu</c:v>
                </c:pt>
                <c:pt idx="4">
                  <c:v>NS/NR</c:v>
                </c:pt>
              </c:strCache>
            </c:strRef>
          </c:cat>
          <c:val>
            <c:numRef>
              <c:f>Sheet1!$B$2:$B$6</c:f>
              <c:numCache>
                <c:formatCode>0.00%</c:formatCode>
                <c:ptCount val="5"/>
                <c:pt idx="0">
                  <c:v>0.434</c:v>
                </c:pt>
                <c:pt idx="1">
                  <c:v>0.311</c:v>
                </c:pt>
                <c:pt idx="2">
                  <c:v>0.156</c:v>
                </c:pt>
                <c:pt idx="3">
                  <c:v>9.8000000000000004E-2</c:v>
                </c:pt>
                <c:pt idx="4">
                  <c:v>0</c:v>
                </c:pt>
              </c:numCache>
            </c:numRef>
          </c:val>
          <c:extLst>
            <c:ext xmlns:c16="http://schemas.microsoft.com/office/drawing/2014/chart" uri="{C3380CC4-5D6E-409C-BE32-E72D297353CC}">
              <c16:uniqueId val="{00000006-150A-4D8E-AA27-CB926CFFA8D7}"/>
            </c:ext>
          </c:extLst>
        </c:ser>
        <c:ser>
          <c:idx val="1"/>
          <c:order val="1"/>
          <c:tx>
            <c:strRef>
              <c:f>Sheet1!$C$1</c:f>
              <c:strCache>
                <c:ptCount val="1"/>
                <c:pt idx="0">
                  <c:v>Dobrogea + Muntenia + Oltenia</c:v>
                </c:pt>
              </c:strCache>
            </c:strRef>
          </c:tx>
          <c:spPr>
            <a:solidFill>
              <a:schemeClr val="accent6">
                <a:lumMod val="60000"/>
                <a:lumOff val="40000"/>
              </a:schemeClr>
            </a:solidFill>
            <a:ln w="12700" cap="flat" cmpd="sng" algn="ctr">
              <a:solidFill>
                <a:schemeClr val="tx1"/>
              </a:solidFill>
              <a:miter lim="800000"/>
            </a:ln>
            <a:effectLst/>
          </c:spPr>
          <c:invertIfNegative val="0"/>
          <c:dLbls>
            <c:numFmt formatCode="0.0%" sourceLinked="0"/>
            <c:spPr>
              <a:noFill/>
              <a:ln>
                <a:noFill/>
              </a:ln>
              <a:effectLst/>
            </c:spPr>
            <c:txPr>
              <a:bodyPr rot="0" spcFirstLastPara="1" vertOverflow="overflow" horzOverflow="overflow"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Sigur da</c:v>
                </c:pt>
                <c:pt idx="1">
                  <c:v>Mai degraba da</c:v>
                </c:pt>
                <c:pt idx="2">
                  <c:v>Mai degraba nu</c:v>
                </c:pt>
                <c:pt idx="3">
                  <c:v>Sigur nu</c:v>
                </c:pt>
                <c:pt idx="4">
                  <c:v>NS/NR</c:v>
                </c:pt>
              </c:strCache>
            </c:strRef>
          </c:cat>
          <c:val>
            <c:numRef>
              <c:f>Sheet1!$C$2:$C$6</c:f>
              <c:numCache>
                <c:formatCode>0.00%</c:formatCode>
                <c:ptCount val="5"/>
                <c:pt idx="0">
                  <c:v>0.56299999999999994</c:v>
                </c:pt>
                <c:pt idx="1">
                  <c:v>0.28699999999999998</c:v>
                </c:pt>
                <c:pt idx="2">
                  <c:v>0.126</c:v>
                </c:pt>
                <c:pt idx="3">
                  <c:v>2.1000000000000001E-2</c:v>
                </c:pt>
                <c:pt idx="4">
                  <c:v>3.0000000000000001E-3</c:v>
                </c:pt>
              </c:numCache>
            </c:numRef>
          </c:val>
          <c:extLst>
            <c:ext xmlns:c16="http://schemas.microsoft.com/office/drawing/2014/chart" uri="{C3380CC4-5D6E-409C-BE32-E72D297353CC}">
              <c16:uniqueId val="{00000007-150A-4D8E-AA27-CB926CFFA8D7}"/>
            </c:ext>
          </c:extLst>
        </c:ser>
        <c:ser>
          <c:idx val="2"/>
          <c:order val="2"/>
          <c:tx>
            <c:strRef>
              <c:f>Sheet1!$D$1</c:f>
              <c:strCache>
                <c:ptCount val="1"/>
                <c:pt idx="0">
                  <c:v>Moldova + Bucovina</c:v>
                </c:pt>
              </c:strCache>
            </c:strRef>
          </c:tx>
          <c:spPr>
            <a:solidFill>
              <a:schemeClr val="accent2">
                <a:lumMod val="60000"/>
                <a:lumOff val="40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Sigur da</c:v>
                </c:pt>
                <c:pt idx="1">
                  <c:v>Mai degraba da</c:v>
                </c:pt>
                <c:pt idx="2">
                  <c:v>Mai degraba nu</c:v>
                </c:pt>
                <c:pt idx="3">
                  <c:v>Sigur nu</c:v>
                </c:pt>
                <c:pt idx="4">
                  <c:v>NS/NR</c:v>
                </c:pt>
              </c:strCache>
            </c:strRef>
          </c:cat>
          <c:val>
            <c:numRef>
              <c:f>Sheet1!$D$2:$D$6</c:f>
              <c:numCache>
                <c:formatCode>0.00%</c:formatCode>
                <c:ptCount val="5"/>
                <c:pt idx="0">
                  <c:v>0.627</c:v>
                </c:pt>
                <c:pt idx="1">
                  <c:v>0.23400000000000001</c:v>
                </c:pt>
                <c:pt idx="2">
                  <c:v>0.109</c:v>
                </c:pt>
                <c:pt idx="3">
                  <c:v>0.03</c:v>
                </c:pt>
                <c:pt idx="4">
                  <c:v>0</c:v>
                </c:pt>
              </c:numCache>
            </c:numRef>
          </c:val>
          <c:extLst>
            <c:ext xmlns:c16="http://schemas.microsoft.com/office/drawing/2014/chart" uri="{C3380CC4-5D6E-409C-BE32-E72D297353CC}">
              <c16:uniqueId val="{00000008-150A-4D8E-AA27-CB926CFFA8D7}"/>
            </c:ext>
          </c:extLst>
        </c:ser>
        <c:ser>
          <c:idx val="3"/>
          <c:order val="3"/>
          <c:tx>
            <c:strRef>
              <c:f>Sheet1!$E$1</c:f>
              <c:strCache>
                <c:ptCount val="1"/>
                <c:pt idx="0">
                  <c:v>Transilvania + Banat + Crisana-Maramures</c:v>
                </c:pt>
              </c:strCache>
            </c:strRef>
          </c:tx>
          <c:spPr>
            <a:solidFill>
              <a:schemeClr val="tx2">
                <a:lumMod val="60000"/>
                <a:lumOff val="40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Sigur da</c:v>
                </c:pt>
                <c:pt idx="1">
                  <c:v>Mai degraba da</c:v>
                </c:pt>
                <c:pt idx="2">
                  <c:v>Mai degraba nu</c:v>
                </c:pt>
                <c:pt idx="3">
                  <c:v>Sigur nu</c:v>
                </c:pt>
                <c:pt idx="4">
                  <c:v>NS/NR</c:v>
                </c:pt>
              </c:strCache>
            </c:strRef>
          </c:cat>
          <c:val>
            <c:numRef>
              <c:f>Sheet1!$E$2:$E$6</c:f>
              <c:numCache>
                <c:formatCode>0.00%</c:formatCode>
                <c:ptCount val="5"/>
                <c:pt idx="0">
                  <c:v>0.51600000000000001</c:v>
                </c:pt>
                <c:pt idx="1">
                  <c:v>0.309</c:v>
                </c:pt>
                <c:pt idx="2">
                  <c:v>0.16300000000000001</c:v>
                </c:pt>
                <c:pt idx="3">
                  <c:v>1.2E-2</c:v>
                </c:pt>
                <c:pt idx="4">
                  <c:v>0</c:v>
                </c:pt>
              </c:numCache>
            </c:numRef>
          </c:val>
          <c:extLst>
            <c:ext xmlns:c16="http://schemas.microsoft.com/office/drawing/2014/chart" uri="{C3380CC4-5D6E-409C-BE32-E72D297353CC}">
              <c16:uniqueId val="{00000009-150A-4D8E-AA27-CB926CFFA8D7}"/>
            </c:ext>
          </c:extLst>
        </c:ser>
        <c:ser>
          <c:idx val="4"/>
          <c:order val="4"/>
          <c:tx>
            <c:strRef>
              <c:f>Sheet1!$F$1</c:f>
              <c:strCache>
                <c:ptCount val="1"/>
                <c:pt idx="0">
                  <c:v>65+</c:v>
                </c:pt>
              </c:strCache>
            </c:strRef>
          </c:tx>
          <c:spPr>
            <a:noFill/>
            <a:ln w="25400" cap="flat" cmpd="sng" algn="ctr">
              <a:solidFill>
                <a:schemeClr val="accent5"/>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Sigur da</c:v>
                </c:pt>
                <c:pt idx="1">
                  <c:v>Mai degraba da</c:v>
                </c:pt>
                <c:pt idx="2">
                  <c:v>Mai degraba nu</c:v>
                </c:pt>
                <c:pt idx="3">
                  <c:v>Sigur nu</c:v>
                </c:pt>
                <c:pt idx="4">
                  <c:v>NS/NR</c:v>
                </c:pt>
              </c:strCache>
            </c:strRef>
          </c:cat>
          <c:val>
            <c:numRef>
              <c:f>Sheet1!$F$2:$F$6</c:f>
            </c:numRef>
          </c:val>
          <c:extLst>
            <c:ext xmlns:c16="http://schemas.microsoft.com/office/drawing/2014/chart" uri="{C3380CC4-5D6E-409C-BE32-E72D297353CC}">
              <c16:uniqueId val="{0000000A-150A-4D8E-AA27-CB926CFFA8D7}"/>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legend>
      <c:legendPos val="r"/>
      <c:layout>
        <c:manualLayout>
          <c:xMode val="edge"/>
          <c:yMode val="edge"/>
          <c:x val="0.73149367536353704"/>
          <c:y val="0.56666573592266312"/>
          <c:w val="0.26850632463646296"/>
          <c:h val="0.361054346807182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18-24</c:v>
                </c:pt>
              </c:strCache>
            </c:strRef>
          </c:tx>
          <c:spPr>
            <a:solidFill>
              <a:schemeClr val="accent4">
                <a:lumMod val="60000"/>
                <a:lumOff val="40000"/>
              </a:schemeClr>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150A-4D8E-AA27-CB926CFFA8D7}"/>
              </c:ext>
            </c:extLst>
          </c:dPt>
          <c:dPt>
            <c:idx val="1"/>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150A-4D8E-AA27-CB926CFFA8D7}"/>
              </c:ext>
            </c:extLst>
          </c:dPt>
          <c:dPt>
            <c:idx val="2"/>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150A-4D8E-AA27-CB926CFFA8D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Da</c:v>
                </c:pt>
                <c:pt idx="1">
                  <c:v>Nu</c:v>
                </c:pt>
                <c:pt idx="2">
                  <c:v>Nu se poate raspunde asa de simplu la aceasta intrebare</c:v>
                </c:pt>
                <c:pt idx="3">
                  <c:v>NS/NR</c:v>
                </c:pt>
              </c:strCache>
            </c:strRef>
          </c:cat>
          <c:val>
            <c:numRef>
              <c:f>Sheet1!$B$2:$B$5</c:f>
              <c:numCache>
                <c:formatCode>0.00%</c:formatCode>
                <c:ptCount val="4"/>
                <c:pt idx="0">
                  <c:v>0.84399999999999997</c:v>
                </c:pt>
                <c:pt idx="1">
                  <c:v>6.7000000000000004E-2</c:v>
                </c:pt>
                <c:pt idx="2">
                  <c:v>8.8999999999999996E-2</c:v>
                </c:pt>
                <c:pt idx="3">
                  <c:v>0</c:v>
                </c:pt>
              </c:numCache>
            </c:numRef>
          </c:val>
          <c:extLst>
            <c:ext xmlns:c16="http://schemas.microsoft.com/office/drawing/2014/chart" uri="{C3380CC4-5D6E-409C-BE32-E72D297353CC}">
              <c16:uniqueId val="{00000006-150A-4D8E-AA27-CB926CFFA8D7}"/>
            </c:ext>
          </c:extLst>
        </c:ser>
        <c:ser>
          <c:idx val="1"/>
          <c:order val="1"/>
          <c:tx>
            <c:strRef>
              <c:f>Sheet1!$C$1</c:f>
              <c:strCache>
                <c:ptCount val="1"/>
                <c:pt idx="0">
                  <c:v>25-34</c:v>
                </c:pt>
              </c:strCache>
            </c:strRef>
          </c:tx>
          <c:spPr>
            <a:solidFill>
              <a:schemeClr val="accent6">
                <a:lumMod val="60000"/>
                <a:lumOff val="40000"/>
              </a:schemeClr>
            </a:solidFill>
            <a:ln w="12700" cap="flat" cmpd="sng" algn="ctr">
              <a:solidFill>
                <a:schemeClr val="tx1"/>
              </a:solidFill>
              <a:miter lim="800000"/>
            </a:ln>
            <a:effectLst/>
          </c:spPr>
          <c:invertIfNegative val="0"/>
          <c:dLbls>
            <c:numFmt formatCode="0.0%" sourceLinked="0"/>
            <c:spPr>
              <a:noFill/>
              <a:ln>
                <a:noFill/>
              </a:ln>
              <a:effectLst/>
            </c:spPr>
            <c:txPr>
              <a:bodyPr rot="0" spcFirstLastPara="1" vertOverflow="overflow" horzOverflow="overflow"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c:v>
                </c:pt>
                <c:pt idx="1">
                  <c:v>Nu</c:v>
                </c:pt>
                <c:pt idx="2">
                  <c:v>Nu se poate raspunde asa de simplu la aceasta intrebare</c:v>
                </c:pt>
                <c:pt idx="3">
                  <c:v>NS/NR</c:v>
                </c:pt>
              </c:strCache>
            </c:strRef>
          </c:cat>
          <c:val>
            <c:numRef>
              <c:f>Sheet1!$C$2:$C$5</c:f>
              <c:numCache>
                <c:formatCode>0.00%</c:formatCode>
                <c:ptCount val="4"/>
                <c:pt idx="0">
                  <c:v>0.88800000000000001</c:v>
                </c:pt>
                <c:pt idx="1">
                  <c:v>3.3000000000000002E-2</c:v>
                </c:pt>
                <c:pt idx="2">
                  <c:v>7.9000000000000001E-2</c:v>
                </c:pt>
                <c:pt idx="3">
                  <c:v>0</c:v>
                </c:pt>
              </c:numCache>
            </c:numRef>
          </c:val>
          <c:extLst>
            <c:ext xmlns:c16="http://schemas.microsoft.com/office/drawing/2014/chart" uri="{C3380CC4-5D6E-409C-BE32-E72D297353CC}">
              <c16:uniqueId val="{00000007-150A-4D8E-AA27-CB926CFFA8D7}"/>
            </c:ext>
          </c:extLst>
        </c:ser>
        <c:ser>
          <c:idx val="2"/>
          <c:order val="2"/>
          <c:tx>
            <c:strRef>
              <c:f>Sheet1!$D$1</c:f>
              <c:strCache>
                <c:ptCount val="1"/>
                <c:pt idx="0">
                  <c:v>35-44</c:v>
                </c:pt>
              </c:strCache>
            </c:strRef>
          </c:tx>
          <c:spPr>
            <a:solidFill>
              <a:schemeClr val="accent2">
                <a:lumMod val="60000"/>
                <a:lumOff val="40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c:v>
                </c:pt>
                <c:pt idx="1">
                  <c:v>Nu</c:v>
                </c:pt>
                <c:pt idx="2">
                  <c:v>Nu se poate raspunde asa de simplu la aceasta intrebare</c:v>
                </c:pt>
                <c:pt idx="3">
                  <c:v>NS/NR</c:v>
                </c:pt>
              </c:strCache>
            </c:strRef>
          </c:cat>
          <c:val>
            <c:numRef>
              <c:f>Sheet1!$D$2:$D$5</c:f>
              <c:numCache>
                <c:formatCode>0.00%</c:formatCode>
                <c:ptCount val="4"/>
                <c:pt idx="0">
                  <c:v>0.93400000000000005</c:v>
                </c:pt>
                <c:pt idx="1">
                  <c:v>6.0000000000000001E-3</c:v>
                </c:pt>
                <c:pt idx="2">
                  <c:v>5.5E-2</c:v>
                </c:pt>
                <c:pt idx="3">
                  <c:v>6.0000000000000001E-3</c:v>
                </c:pt>
              </c:numCache>
            </c:numRef>
          </c:val>
          <c:extLst>
            <c:ext xmlns:c16="http://schemas.microsoft.com/office/drawing/2014/chart" uri="{C3380CC4-5D6E-409C-BE32-E72D297353CC}">
              <c16:uniqueId val="{00000008-150A-4D8E-AA27-CB926CFFA8D7}"/>
            </c:ext>
          </c:extLst>
        </c:ser>
        <c:ser>
          <c:idx val="3"/>
          <c:order val="3"/>
          <c:tx>
            <c:strRef>
              <c:f>Sheet1!$E$1</c:f>
              <c:strCache>
                <c:ptCount val="1"/>
                <c:pt idx="0">
                  <c:v>45-54</c:v>
                </c:pt>
              </c:strCache>
            </c:strRef>
          </c:tx>
          <c:spPr>
            <a:solidFill>
              <a:schemeClr val="tx2">
                <a:lumMod val="60000"/>
                <a:lumOff val="40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c:v>
                </c:pt>
                <c:pt idx="1">
                  <c:v>Nu</c:v>
                </c:pt>
                <c:pt idx="2">
                  <c:v>Nu se poate raspunde asa de simplu la aceasta intrebare</c:v>
                </c:pt>
                <c:pt idx="3">
                  <c:v>NS/NR</c:v>
                </c:pt>
              </c:strCache>
            </c:strRef>
          </c:cat>
          <c:val>
            <c:numRef>
              <c:f>Sheet1!$E$2:$E$5</c:f>
              <c:numCache>
                <c:formatCode>0.00%</c:formatCode>
                <c:ptCount val="4"/>
                <c:pt idx="0">
                  <c:v>0.92200000000000004</c:v>
                </c:pt>
                <c:pt idx="1">
                  <c:v>3.1E-2</c:v>
                </c:pt>
                <c:pt idx="2">
                  <c:v>4.7E-2</c:v>
                </c:pt>
                <c:pt idx="3">
                  <c:v>0</c:v>
                </c:pt>
              </c:numCache>
            </c:numRef>
          </c:val>
          <c:extLst>
            <c:ext xmlns:c16="http://schemas.microsoft.com/office/drawing/2014/chart" uri="{C3380CC4-5D6E-409C-BE32-E72D297353CC}">
              <c16:uniqueId val="{00000009-150A-4D8E-AA27-CB926CFFA8D7}"/>
            </c:ext>
          </c:extLst>
        </c:ser>
        <c:ser>
          <c:idx val="4"/>
          <c:order val="4"/>
          <c:tx>
            <c:strRef>
              <c:f>Sheet1!$F$1</c:f>
              <c:strCache>
                <c:ptCount val="1"/>
                <c:pt idx="0">
                  <c:v>55-64</c:v>
                </c:pt>
              </c:strCache>
            </c:strRef>
          </c:tx>
          <c:spPr>
            <a:solidFill>
              <a:schemeClr val="bg2">
                <a:lumMod val="75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c:v>
                </c:pt>
                <c:pt idx="1">
                  <c:v>Nu</c:v>
                </c:pt>
                <c:pt idx="2">
                  <c:v>Nu se poate raspunde asa de simplu la aceasta intrebare</c:v>
                </c:pt>
                <c:pt idx="3">
                  <c:v>NS/NR</c:v>
                </c:pt>
              </c:strCache>
            </c:strRef>
          </c:cat>
          <c:val>
            <c:numRef>
              <c:f>Sheet1!$F$2:$F$5</c:f>
              <c:numCache>
                <c:formatCode>0.00%</c:formatCode>
                <c:ptCount val="4"/>
                <c:pt idx="0">
                  <c:v>0.90600000000000003</c:v>
                </c:pt>
                <c:pt idx="1">
                  <c:v>2.7E-2</c:v>
                </c:pt>
                <c:pt idx="2">
                  <c:v>6.7000000000000004E-2</c:v>
                </c:pt>
                <c:pt idx="3">
                  <c:v>0</c:v>
                </c:pt>
              </c:numCache>
            </c:numRef>
          </c:val>
          <c:extLst>
            <c:ext xmlns:c16="http://schemas.microsoft.com/office/drawing/2014/chart" uri="{C3380CC4-5D6E-409C-BE32-E72D297353CC}">
              <c16:uniqueId val="{0000000A-150A-4D8E-AA27-CB926CFFA8D7}"/>
            </c:ext>
          </c:extLst>
        </c:ser>
        <c:ser>
          <c:idx val="5"/>
          <c:order val="5"/>
          <c:tx>
            <c:strRef>
              <c:f>Sheet1!$G$1</c:f>
              <c:strCache>
                <c:ptCount val="1"/>
                <c:pt idx="0">
                  <c:v>65+</c:v>
                </c:pt>
              </c:strCache>
            </c:strRef>
          </c:tx>
          <c:spPr>
            <a:noFill/>
            <a:ln w="25400" cap="flat" cmpd="sng" algn="ctr">
              <a:solidFill>
                <a:schemeClr val="accent6"/>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c:v>
                </c:pt>
                <c:pt idx="1">
                  <c:v>Nu</c:v>
                </c:pt>
                <c:pt idx="2">
                  <c:v>Nu se poate raspunde asa de simplu la aceasta intrebare</c:v>
                </c:pt>
                <c:pt idx="3">
                  <c:v>NS/NR</c:v>
                </c:pt>
              </c:strCache>
            </c:strRef>
          </c:cat>
          <c:val>
            <c:numRef>
              <c:f>Sheet1!$G$2:$G$5</c:f>
            </c:numRef>
          </c:val>
          <c:extLst>
            <c:ext xmlns:c16="http://schemas.microsoft.com/office/drawing/2014/chart" uri="{C3380CC4-5D6E-409C-BE32-E72D297353CC}">
              <c16:uniqueId val="{0000000B-150A-4D8E-AA27-CB926CFFA8D7}"/>
            </c:ext>
          </c:extLst>
        </c:ser>
        <c:ser>
          <c:idx val="6"/>
          <c:order val="6"/>
          <c:tx>
            <c:strRef>
              <c:f>Sheet1!$H$1</c:f>
              <c:strCache>
                <c:ptCount val="1"/>
                <c:pt idx="0">
                  <c:v>65+   </c:v>
                </c:pt>
              </c:strCache>
            </c:strRef>
          </c:tx>
          <c:spPr>
            <a:solidFill>
              <a:srgbClr val="DBA3DB"/>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c:v>
                </c:pt>
                <c:pt idx="1">
                  <c:v>Nu</c:v>
                </c:pt>
                <c:pt idx="2">
                  <c:v>Nu se poate raspunde asa de simplu la aceasta intrebare</c:v>
                </c:pt>
                <c:pt idx="3">
                  <c:v>NS/NR</c:v>
                </c:pt>
              </c:strCache>
            </c:strRef>
          </c:cat>
          <c:val>
            <c:numRef>
              <c:f>Sheet1!$H$2:$H$5</c:f>
              <c:numCache>
                <c:formatCode>###0.0%</c:formatCode>
                <c:ptCount val="4"/>
                <c:pt idx="0">
                  <c:v>0.94893617021276599</c:v>
                </c:pt>
                <c:pt idx="1">
                  <c:v>3.4042553191489362E-2</c:v>
                </c:pt>
                <c:pt idx="2">
                  <c:v>1.7021276595744681E-2</c:v>
                </c:pt>
                <c:pt idx="3">
                  <c:v>0</c:v>
                </c:pt>
              </c:numCache>
            </c:numRef>
          </c:val>
          <c:extLst>
            <c:ext xmlns:c16="http://schemas.microsoft.com/office/drawing/2014/chart" uri="{C3380CC4-5D6E-409C-BE32-E72D297353CC}">
              <c16:uniqueId val="{0000000C-150A-4D8E-AA27-CB926CFFA8D7}"/>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legend>
      <c:legendPos val="r"/>
      <c:layout>
        <c:manualLayout>
          <c:xMode val="edge"/>
          <c:yMode val="edge"/>
          <c:x val="0.73149367536353704"/>
          <c:y val="0.56666573592266312"/>
          <c:w val="0.26850632463646296"/>
          <c:h val="0.361054346807182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Urban mare</c:v>
                </c:pt>
              </c:strCache>
            </c:strRef>
          </c:tx>
          <c:spPr>
            <a:solidFill>
              <a:schemeClr val="accent4">
                <a:lumMod val="60000"/>
                <a:lumOff val="40000"/>
              </a:schemeClr>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6C23-4280-A4C8-867600DF6EA4}"/>
              </c:ext>
            </c:extLst>
          </c:dPt>
          <c:dPt>
            <c:idx val="1"/>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6C23-4280-A4C8-867600DF6EA4}"/>
              </c:ext>
            </c:extLst>
          </c:dPt>
          <c:dPt>
            <c:idx val="2"/>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6C23-4280-A4C8-867600DF6EA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Da</c:v>
                </c:pt>
                <c:pt idx="1">
                  <c:v>Nu</c:v>
                </c:pt>
                <c:pt idx="2">
                  <c:v>Nu se poate raspunde asa de simplu la aceasta intrebare</c:v>
                </c:pt>
                <c:pt idx="3">
                  <c:v>NS/NR</c:v>
                </c:pt>
              </c:strCache>
            </c:strRef>
          </c:cat>
          <c:val>
            <c:numRef>
              <c:f>Sheet1!$B$2:$B$5</c:f>
              <c:numCache>
                <c:formatCode>0.00%</c:formatCode>
                <c:ptCount val="4"/>
                <c:pt idx="0">
                  <c:v>0.85799999999999998</c:v>
                </c:pt>
                <c:pt idx="1">
                  <c:v>5.1999999999999998E-2</c:v>
                </c:pt>
                <c:pt idx="2">
                  <c:v>8.5000000000000006E-2</c:v>
                </c:pt>
                <c:pt idx="3">
                  <c:v>5.0000000000000001E-3</c:v>
                </c:pt>
              </c:numCache>
            </c:numRef>
          </c:val>
          <c:extLst>
            <c:ext xmlns:c16="http://schemas.microsoft.com/office/drawing/2014/chart" uri="{C3380CC4-5D6E-409C-BE32-E72D297353CC}">
              <c16:uniqueId val="{00000006-6C23-4280-A4C8-867600DF6EA4}"/>
            </c:ext>
          </c:extLst>
        </c:ser>
        <c:ser>
          <c:idx val="1"/>
          <c:order val="1"/>
          <c:tx>
            <c:strRef>
              <c:f>Sheet1!$C$1</c:f>
              <c:strCache>
                <c:ptCount val="1"/>
                <c:pt idx="0">
                  <c:v>Urban mediu</c:v>
                </c:pt>
              </c:strCache>
            </c:strRef>
          </c:tx>
          <c:spPr>
            <a:solidFill>
              <a:schemeClr val="accent6">
                <a:lumMod val="60000"/>
                <a:lumOff val="40000"/>
              </a:schemeClr>
            </a:solidFill>
            <a:ln w="12700" cap="flat" cmpd="sng" algn="ctr">
              <a:solidFill>
                <a:schemeClr val="tx1"/>
              </a:solidFill>
              <a:miter lim="800000"/>
            </a:ln>
            <a:effectLst/>
          </c:spPr>
          <c:invertIfNegative val="0"/>
          <c:dLbls>
            <c:numFmt formatCode="0.0%" sourceLinked="0"/>
            <c:spPr>
              <a:noFill/>
              <a:ln>
                <a:noFill/>
              </a:ln>
              <a:effectLst/>
            </c:spPr>
            <c:txPr>
              <a:bodyPr rot="0" spcFirstLastPara="1" vertOverflow="overflow" horzOverflow="overflow"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c:v>
                </c:pt>
                <c:pt idx="1">
                  <c:v>Nu</c:v>
                </c:pt>
                <c:pt idx="2">
                  <c:v>Nu se poate raspunde asa de simplu la aceasta intrebare</c:v>
                </c:pt>
                <c:pt idx="3">
                  <c:v>NS/NR</c:v>
                </c:pt>
              </c:strCache>
            </c:strRef>
          </c:cat>
          <c:val>
            <c:numRef>
              <c:f>Sheet1!$C$2:$C$5</c:f>
              <c:numCache>
                <c:formatCode>0.00%</c:formatCode>
                <c:ptCount val="4"/>
                <c:pt idx="0">
                  <c:v>0.89600000000000002</c:v>
                </c:pt>
                <c:pt idx="1">
                  <c:v>3.6999999999999998E-2</c:v>
                </c:pt>
                <c:pt idx="2">
                  <c:v>6.7000000000000004E-2</c:v>
                </c:pt>
                <c:pt idx="3">
                  <c:v>0</c:v>
                </c:pt>
              </c:numCache>
            </c:numRef>
          </c:val>
          <c:extLst>
            <c:ext xmlns:c16="http://schemas.microsoft.com/office/drawing/2014/chart" uri="{C3380CC4-5D6E-409C-BE32-E72D297353CC}">
              <c16:uniqueId val="{00000007-6C23-4280-A4C8-867600DF6EA4}"/>
            </c:ext>
          </c:extLst>
        </c:ser>
        <c:ser>
          <c:idx val="2"/>
          <c:order val="2"/>
          <c:tx>
            <c:strRef>
              <c:f>Sheet1!$D$1</c:f>
              <c:strCache>
                <c:ptCount val="1"/>
                <c:pt idx="0">
                  <c:v>Urban mic</c:v>
                </c:pt>
              </c:strCache>
            </c:strRef>
          </c:tx>
          <c:spPr>
            <a:solidFill>
              <a:schemeClr val="accent2">
                <a:lumMod val="60000"/>
                <a:lumOff val="40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c:v>
                </c:pt>
                <c:pt idx="1">
                  <c:v>Nu</c:v>
                </c:pt>
                <c:pt idx="2">
                  <c:v>Nu se poate raspunde asa de simplu la aceasta intrebare</c:v>
                </c:pt>
                <c:pt idx="3">
                  <c:v>NS/NR</c:v>
                </c:pt>
              </c:strCache>
            </c:strRef>
          </c:cat>
          <c:val>
            <c:numRef>
              <c:f>Sheet1!$D$2:$D$5</c:f>
              <c:numCache>
                <c:formatCode>0.00%</c:formatCode>
                <c:ptCount val="4"/>
                <c:pt idx="0">
                  <c:v>0.89400000000000002</c:v>
                </c:pt>
                <c:pt idx="1">
                  <c:v>4.2000000000000003E-2</c:v>
                </c:pt>
                <c:pt idx="2">
                  <c:v>6.4000000000000001E-2</c:v>
                </c:pt>
                <c:pt idx="3">
                  <c:v>0</c:v>
                </c:pt>
              </c:numCache>
            </c:numRef>
          </c:val>
          <c:extLst>
            <c:ext xmlns:c16="http://schemas.microsoft.com/office/drawing/2014/chart" uri="{C3380CC4-5D6E-409C-BE32-E72D297353CC}">
              <c16:uniqueId val="{00000008-6C23-4280-A4C8-867600DF6EA4}"/>
            </c:ext>
          </c:extLst>
        </c:ser>
        <c:ser>
          <c:idx val="3"/>
          <c:order val="3"/>
          <c:tx>
            <c:strRef>
              <c:f>Sheet1!$E$1</c:f>
              <c:strCache>
                <c:ptCount val="1"/>
                <c:pt idx="0">
                  <c:v>Rural</c:v>
                </c:pt>
              </c:strCache>
            </c:strRef>
          </c:tx>
          <c:spPr>
            <a:solidFill>
              <a:schemeClr val="tx2">
                <a:lumMod val="60000"/>
                <a:lumOff val="40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c:v>
                </c:pt>
                <c:pt idx="1">
                  <c:v>Nu</c:v>
                </c:pt>
                <c:pt idx="2">
                  <c:v>Nu se poate raspunde asa de simplu la aceasta intrebare</c:v>
                </c:pt>
                <c:pt idx="3">
                  <c:v>NS/NR</c:v>
                </c:pt>
              </c:strCache>
            </c:strRef>
          </c:cat>
          <c:val>
            <c:numRef>
              <c:f>Sheet1!$E$2:$E$5</c:f>
              <c:numCache>
                <c:formatCode>0.00%</c:formatCode>
                <c:ptCount val="4"/>
                <c:pt idx="0">
                  <c:v>0.96399999999999997</c:v>
                </c:pt>
                <c:pt idx="1">
                  <c:v>0.01</c:v>
                </c:pt>
                <c:pt idx="2">
                  <c:v>2.5999999999999999E-2</c:v>
                </c:pt>
                <c:pt idx="3">
                  <c:v>0</c:v>
                </c:pt>
              </c:numCache>
            </c:numRef>
          </c:val>
          <c:extLst>
            <c:ext xmlns:c16="http://schemas.microsoft.com/office/drawing/2014/chart" uri="{C3380CC4-5D6E-409C-BE32-E72D297353CC}">
              <c16:uniqueId val="{00000009-6C23-4280-A4C8-867600DF6EA4}"/>
            </c:ext>
          </c:extLst>
        </c:ser>
        <c:ser>
          <c:idx val="4"/>
          <c:order val="4"/>
          <c:tx>
            <c:strRef>
              <c:f>Sheet1!$F$1</c:f>
              <c:strCache>
                <c:ptCount val="1"/>
                <c:pt idx="0">
                  <c:v>NS/NR</c:v>
                </c:pt>
              </c:strCache>
            </c:strRef>
          </c:tx>
          <c:spPr>
            <a:solidFill>
              <a:schemeClr val="bg2">
                <a:lumMod val="75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c:v>
                </c:pt>
                <c:pt idx="1">
                  <c:v>Nu</c:v>
                </c:pt>
                <c:pt idx="2">
                  <c:v>Nu se poate raspunde asa de simplu la aceasta intrebare</c:v>
                </c:pt>
                <c:pt idx="3">
                  <c:v>NS/NR</c:v>
                </c:pt>
              </c:strCache>
            </c:strRef>
          </c:cat>
          <c:val>
            <c:numRef>
              <c:f>Sheet1!$F$2:$F$5</c:f>
              <c:numCache>
                <c:formatCode>###0.0%</c:formatCode>
                <c:ptCount val="4"/>
                <c:pt idx="0">
                  <c:v>0</c:v>
                </c:pt>
                <c:pt idx="1">
                  <c:v>0</c:v>
                </c:pt>
                <c:pt idx="2">
                  <c:v>1</c:v>
                </c:pt>
                <c:pt idx="3">
                  <c:v>0</c:v>
                </c:pt>
              </c:numCache>
            </c:numRef>
          </c:val>
          <c:extLst>
            <c:ext xmlns:c16="http://schemas.microsoft.com/office/drawing/2014/chart" uri="{C3380CC4-5D6E-409C-BE32-E72D297353CC}">
              <c16:uniqueId val="{0000000A-6C23-4280-A4C8-867600DF6EA4}"/>
            </c:ext>
          </c:extLst>
        </c:ser>
        <c:ser>
          <c:idx val="5"/>
          <c:order val="5"/>
          <c:tx>
            <c:strRef>
              <c:f>Sheet1!$G$1</c:f>
              <c:strCache>
                <c:ptCount val="1"/>
                <c:pt idx="0">
                  <c:v>Column2</c:v>
                </c:pt>
              </c:strCache>
            </c:strRef>
          </c:tx>
          <c:spPr>
            <a:noFill/>
            <a:ln w="25400" cap="flat" cmpd="sng" algn="ctr">
              <a:solidFill>
                <a:schemeClr val="accent6"/>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c:v>
                </c:pt>
                <c:pt idx="1">
                  <c:v>Nu</c:v>
                </c:pt>
                <c:pt idx="2">
                  <c:v>Nu se poate raspunde asa de simplu la aceasta intrebare</c:v>
                </c:pt>
                <c:pt idx="3">
                  <c:v>NS/NR</c:v>
                </c:pt>
              </c:strCache>
            </c:strRef>
          </c:cat>
          <c:val>
            <c:numRef>
              <c:f>Sheet1!$G$2:$G$5</c:f>
            </c:numRef>
          </c:val>
          <c:extLst>
            <c:ext xmlns:c16="http://schemas.microsoft.com/office/drawing/2014/chart" uri="{C3380CC4-5D6E-409C-BE32-E72D297353CC}">
              <c16:uniqueId val="{0000000B-6C23-4280-A4C8-867600DF6EA4}"/>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legend>
      <c:legendPos val="r"/>
      <c:layout>
        <c:manualLayout>
          <c:xMode val="edge"/>
          <c:yMode val="edge"/>
          <c:x val="0.73149367536353704"/>
          <c:y val="0.56666573592266312"/>
          <c:w val="0.26850632463646296"/>
          <c:h val="0.361054346807182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Bucuresti (B+IF)</c:v>
                </c:pt>
              </c:strCache>
            </c:strRef>
          </c:tx>
          <c:spPr>
            <a:solidFill>
              <a:schemeClr val="accent4">
                <a:lumMod val="60000"/>
                <a:lumOff val="40000"/>
              </a:schemeClr>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150A-4D8E-AA27-CB926CFFA8D7}"/>
              </c:ext>
            </c:extLst>
          </c:dPt>
          <c:dPt>
            <c:idx val="1"/>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150A-4D8E-AA27-CB926CFFA8D7}"/>
              </c:ext>
            </c:extLst>
          </c:dPt>
          <c:dPt>
            <c:idx val="2"/>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150A-4D8E-AA27-CB926CFFA8D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Da</c:v>
                </c:pt>
                <c:pt idx="1">
                  <c:v>Nu</c:v>
                </c:pt>
                <c:pt idx="2">
                  <c:v>Nu se poate raspunde asa de simplu la aceasta intrebare</c:v>
                </c:pt>
                <c:pt idx="3">
                  <c:v>NS/NR</c:v>
                </c:pt>
              </c:strCache>
            </c:strRef>
          </c:cat>
          <c:val>
            <c:numRef>
              <c:f>Sheet1!$B$2:$B$5</c:f>
              <c:numCache>
                <c:formatCode>0.00%</c:formatCode>
                <c:ptCount val="4"/>
                <c:pt idx="0">
                  <c:v>0.82799999999999996</c:v>
                </c:pt>
                <c:pt idx="1">
                  <c:v>6.6000000000000003E-2</c:v>
                </c:pt>
                <c:pt idx="2">
                  <c:v>0.107</c:v>
                </c:pt>
                <c:pt idx="3">
                  <c:v>0</c:v>
                </c:pt>
              </c:numCache>
            </c:numRef>
          </c:val>
          <c:extLst>
            <c:ext xmlns:c16="http://schemas.microsoft.com/office/drawing/2014/chart" uri="{C3380CC4-5D6E-409C-BE32-E72D297353CC}">
              <c16:uniqueId val="{00000006-150A-4D8E-AA27-CB926CFFA8D7}"/>
            </c:ext>
          </c:extLst>
        </c:ser>
        <c:ser>
          <c:idx val="1"/>
          <c:order val="1"/>
          <c:tx>
            <c:strRef>
              <c:f>Sheet1!$C$1</c:f>
              <c:strCache>
                <c:ptCount val="1"/>
                <c:pt idx="0">
                  <c:v>Dobrogea + Muntenia + Oltenia</c:v>
                </c:pt>
              </c:strCache>
            </c:strRef>
          </c:tx>
          <c:spPr>
            <a:solidFill>
              <a:schemeClr val="accent6">
                <a:lumMod val="60000"/>
                <a:lumOff val="40000"/>
              </a:schemeClr>
            </a:solidFill>
            <a:ln w="12700" cap="flat" cmpd="sng" algn="ctr">
              <a:solidFill>
                <a:schemeClr val="tx1"/>
              </a:solidFill>
              <a:miter lim="800000"/>
            </a:ln>
            <a:effectLst/>
          </c:spPr>
          <c:invertIfNegative val="0"/>
          <c:dLbls>
            <c:numFmt formatCode="0.0%" sourceLinked="0"/>
            <c:spPr>
              <a:noFill/>
              <a:ln>
                <a:noFill/>
              </a:ln>
              <a:effectLst/>
            </c:spPr>
            <c:txPr>
              <a:bodyPr rot="0" spcFirstLastPara="1" vertOverflow="overflow" horzOverflow="overflow"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c:v>
                </c:pt>
                <c:pt idx="1">
                  <c:v>Nu</c:v>
                </c:pt>
                <c:pt idx="2">
                  <c:v>Nu se poate raspunde asa de simplu la aceasta intrebare</c:v>
                </c:pt>
                <c:pt idx="3">
                  <c:v>NS/NR</c:v>
                </c:pt>
              </c:strCache>
            </c:strRef>
          </c:cat>
          <c:val>
            <c:numRef>
              <c:f>Sheet1!$C$2:$C$5</c:f>
              <c:numCache>
                <c:formatCode>0.00%</c:formatCode>
                <c:ptCount val="4"/>
                <c:pt idx="0">
                  <c:v>0.91</c:v>
                </c:pt>
                <c:pt idx="1">
                  <c:v>1.7999999999999999E-2</c:v>
                </c:pt>
                <c:pt idx="2">
                  <c:v>7.1999999999999995E-2</c:v>
                </c:pt>
                <c:pt idx="3">
                  <c:v>0</c:v>
                </c:pt>
              </c:numCache>
            </c:numRef>
          </c:val>
          <c:extLst>
            <c:ext xmlns:c16="http://schemas.microsoft.com/office/drawing/2014/chart" uri="{C3380CC4-5D6E-409C-BE32-E72D297353CC}">
              <c16:uniqueId val="{00000007-150A-4D8E-AA27-CB926CFFA8D7}"/>
            </c:ext>
          </c:extLst>
        </c:ser>
        <c:ser>
          <c:idx val="2"/>
          <c:order val="2"/>
          <c:tx>
            <c:strRef>
              <c:f>Sheet1!$D$1</c:f>
              <c:strCache>
                <c:ptCount val="1"/>
                <c:pt idx="0">
                  <c:v>Moldova + Bucovina</c:v>
                </c:pt>
              </c:strCache>
            </c:strRef>
          </c:tx>
          <c:spPr>
            <a:solidFill>
              <a:schemeClr val="accent2">
                <a:lumMod val="60000"/>
                <a:lumOff val="40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c:v>
                </c:pt>
                <c:pt idx="1">
                  <c:v>Nu</c:v>
                </c:pt>
                <c:pt idx="2">
                  <c:v>Nu se poate raspunde asa de simplu la aceasta intrebare</c:v>
                </c:pt>
                <c:pt idx="3">
                  <c:v>NS/NR</c:v>
                </c:pt>
              </c:strCache>
            </c:strRef>
          </c:cat>
          <c:val>
            <c:numRef>
              <c:f>Sheet1!$D$2:$D$5</c:f>
              <c:numCache>
                <c:formatCode>0.00%</c:formatCode>
                <c:ptCount val="4"/>
                <c:pt idx="0">
                  <c:v>0.95</c:v>
                </c:pt>
                <c:pt idx="1">
                  <c:v>3.5000000000000003E-2</c:v>
                </c:pt>
                <c:pt idx="2">
                  <c:v>1.4999999999999999E-2</c:v>
                </c:pt>
                <c:pt idx="3">
                  <c:v>0</c:v>
                </c:pt>
              </c:numCache>
            </c:numRef>
          </c:val>
          <c:extLst>
            <c:ext xmlns:c16="http://schemas.microsoft.com/office/drawing/2014/chart" uri="{C3380CC4-5D6E-409C-BE32-E72D297353CC}">
              <c16:uniqueId val="{00000008-150A-4D8E-AA27-CB926CFFA8D7}"/>
            </c:ext>
          </c:extLst>
        </c:ser>
        <c:ser>
          <c:idx val="3"/>
          <c:order val="3"/>
          <c:tx>
            <c:strRef>
              <c:f>Sheet1!$E$1</c:f>
              <c:strCache>
                <c:ptCount val="1"/>
                <c:pt idx="0">
                  <c:v>Transilvania + Banat + Crisana-Maramures</c:v>
                </c:pt>
              </c:strCache>
            </c:strRef>
          </c:tx>
          <c:spPr>
            <a:solidFill>
              <a:schemeClr val="tx2">
                <a:lumMod val="60000"/>
                <a:lumOff val="40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c:v>
                </c:pt>
                <c:pt idx="1">
                  <c:v>Nu</c:v>
                </c:pt>
                <c:pt idx="2">
                  <c:v>Nu se poate raspunde asa de simplu la aceasta intrebare</c:v>
                </c:pt>
                <c:pt idx="3">
                  <c:v>NS/NR</c:v>
                </c:pt>
              </c:strCache>
            </c:strRef>
          </c:cat>
          <c:val>
            <c:numRef>
              <c:f>Sheet1!$E$2:$E$5</c:f>
              <c:numCache>
                <c:formatCode>0.00%</c:formatCode>
                <c:ptCount val="4"/>
                <c:pt idx="0">
                  <c:v>0.93300000000000005</c:v>
                </c:pt>
                <c:pt idx="1">
                  <c:v>2.5999999999999999E-2</c:v>
                </c:pt>
                <c:pt idx="2">
                  <c:v>3.7999999999999999E-2</c:v>
                </c:pt>
                <c:pt idx="3">
                  <c:v>3.0000000000000001E-3</c:v>
                </c:pt>
              </c:numCache>
            </c:numRef>
          </c:val>
          <c:extLst>
            <c:ext xmlns:c16="http://schemas.microsoft.com/office/drawing/2014/chart" uri="{C3380CC4-5D6E-409C-BE32-E72D297353CC}">
              <c16:uniqueId val="{00000009-150A-4D8E-AA27-CB926CFFA8D7}"/>
            </c:ext>
          </c:extLst>
        </c:ser>
        <c:ser>
          <c:idx val="4"/>
          <c:order val="4"/>
          <c:tx>
            <c:strRef>
              <c:f>Sheet1!$F$1</c:f>
              <c:strCache>
                <c:ptCount val="1"/>
                <c:pt idx="0">
                  <c:v>65+</c:v>
                </c:pt>
              </c:strCache>
            </c:strRef>
          </c:tx>
          <c:spPr>
            <a:noFill/>
            <a:ln w="25400" cap="flat" cmpd="sng" algn="ctr">
              <a:solidFill>
                <a:schemeClr val="accent5"/>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c:v>
                </c:pt>
                <c:pt idx="1">
                  <c:v>Nu</c:v>
                </c:pt>
                <c:pt idx="2">
                  <c:v>Nu se poate raspunde asa de simplu la aceasta intrebare</c:v>
                </c:pt>
                <c:pt idx="3">
                  <c:v>NS/NR</c:v>
                </c:pt>
              </c:strCache>
            </c:strRef>
          </c:cat>
          <c:val>
            <c:numRef>
              <c:f>Sheet1!$F$2:$F$5</c:f>
            </c:numRef>
          </c:val>
          <c:extLst>
            <c:ext xmlns:c16="http://schemas.microsoft.com/office/drawing/2014/chart" uri="{C3380CC4-5D6E-409C-BE32-E72D297353CC}">
              <c16:uniqueId val="{0000000A-150A-4D8E-AA27-CB926CFFA8D7}"/>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legend>
      <c:legendPos val="r"/>
      <c:layout>
        <c:manualLayout>
          <c:xMode val="edge"/>
          <c:yMode val="edge"/>
          <c:x val="0.73149367536353704"/>
          <c:y val="0.56666573592266312"/>
          <c:w val="0.26850632463646296"/>
          <c:h val="0.361054346807182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Ortodox</c:v>
                </c:pt>
              </c:strCache>
            </c:strRef>
          </c:tx>
          <c:spPr>
            <a:solidFill>
              <a:schemeClr val="accent4">
                <a:lumMod val="60000"/>
                <a:lumOff val="40000"/>
              </a:schemeClr>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150A-4D8E-AA27-CB926CFFA8D7}"/>
              </c:ext>
            </c:extLst>
          </c:dPt>
          <c:dPt>
            <c:idx val="1"/>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150A-4D8E-AA27-CB926CFFA8D7}"/>
              </c:ext>
            </c:extLst>
          </c:dPt>
          <c:dPt>
            <c:idx val="2"/>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150A-4D8E-AA27-CB926CFFA8D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Da</c:v>
                </c:pt>
                <c:pt idx="1">
                  <c:v>Nu</c:v>
                </c:pt>
                <c:pt idx="2">
                  <c:v>Nu se poate raspunde asa de simplu la aceasta intrebare</c:v>
                </c:pt>
                <c:pt idx="3">
                  <c:v>NS/NR</c:v>
                </c:pt>
              </c:strCache>
            </c:strRef>
          </c:cat>
          <c:val>
            <c:numRef>
              <c:f>Sheet1!$B$2:$B$5</c:f>
              <c:numCache>
                <c:formatCode>0.00%</c:formatCode>
                <c:ptCount val="4"/>
                <c:pt idx="0">
                  <c:v>0.93</c:v>
                </c:pt>
                <c:pt idx="1">
                  <c:v>1.4999999999999999E-2</c:v>
                </c:pt>
                <c:pt idx="2">
                  <c:v>5.2999999999999999E-2</c:v>
                </c:pt>
                <c:pt idx="3">
                  <c:v>1E-3</c:v>
                </c:pt>
              </c:numCache>
            </c:numRef>
          </c:val>
          <c:extLst>
            <c:ext xmlns:c16="http://schemas.microsoft.com/office/drawing/2014/chart" uri="{C3380CC4-5D6E-409C-BE32-E72D297353CC}">
              <c16:uniqueId val="{00000006-150A-4D8E-AA27-CB926CFFA8D7}"/>
            </c:ext>
          </c:extLst>
        </c:ser>
        <c:ser>
          <c:idx val="1"/>
          <c:order val="1"/>
          <c:tx>
            <c:strRef>
              <c:f>Sheet1!$C$1</c:f>
              <c:strCache>
                <c:ptCount val="1"/>
                <c:pt idx="0">
                  <c:v>Romano-Catolic</c:v>
                </c:pt>
              </c:strCache>
            </c:strRef>
          </c:tx>
          <c:spPr>
            <a:solidFill>
              <a:schemeClr val="accent6">
                <a:lumMod val="60000"/>
                <a:lumOff val="40000"/>
              </a:schemeClr>
            </a:solidFill>
            <a:ln w="12700" cap="flat" cmpd="sng" algn="ctr">
              <a:solidFill>
                <a:schemeClr val="tx1"/>
              </a:solidFill>
              <a:miter lim="800000"/>
            </a:ln>
            <a:effectLst/>
          </c:spPr>
          <c:invertIfNegative val="0"/>
          <c:dLbls>
            <c:numFmt formatCode="0.0%" sourceLinked="0"/>
            <c:spPr>
              <a:noFill/>
              <a:ln>
                <a:noFill/>
              </a:ln>
              <a:effectLst/>
            </c:spPr>
            <c:txPr>
              <a:bodyPr rot="0" spcFirstLastPara="1" vertOverflow="overflow" horzOverflow="overflow"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c:v>
                </c:pt>
                <c:pt idx="1">
                  <c:v>Nu</c:v>
                </c:pt>
                <c:pt idx="2">
                  <c:v>Nu se poate raspunde asa de simplu la aceasta intrebare</c:v>
                </c:pt>
                <c:pt idx="3">
                  <c:v>NS/NR</c:v>
                </c:pt>
              </c:strCache>
            </c:strRef>
          </c:cat>
          <c:val>
            <c:numRef>
              <c:f>Sheet1!$C$2:$C$5</c:f>
              <c:numCache>
                <c:formatCode>0.00%</c:formatCode>
                <c:ptCount val="4"/>
                <c:pt idx="0">
                  <c:v>0.83299999999999996</c:v>
                </c:pt>
                <c:pt idx="1">
                  <c:v>0.111</c:v>
                </c:pt>
                <c:pt idx="2">
                  <c:v>5.6000000000000001E-2</c:v>
                </c:pt>
                <c:pt idx="3">
                  <c:v>0</c:v>
                </c:pt>
              </c:numCache>
            </c:numRef>
          </c:val>
          <c:extLst>
            <c:ext xmlns:c16="http://schemas.microsoft.com/office/drawing/2014/chart" uri="{C3380CC4-5D6E-409C-BE32-E72D297353CC}">
              <c16:uniqueId val="{00000007-150A-4D8E-AA27-CB926CFFA8D7}"/>
            </c:ext>
          </c:extLst>
        </c:ser>
        <c:ser>
          <c:idx val="2"/>
          <c:order val="2"/>
          <c:tx>
            <c:strRef>
              <c:f>Sheet1!$D$1</c:f>
              <c:strCache>
                <c:ptCount val="1"/>
                <c:pt idx="0">
                  <c:v>Greco-Catolic</c:v>
                </c:pt>
              </c:strCache>
            </c:strRef>
          </c:tx>
          <c:spPr>
            <a:solidFill>
              <a:schemeClr val="accent2">
                <a:lumMod val="60000"/>
                <a:lumOff val="40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c:v>
                </c:pt>
                <c:pt idx="1">
                  <c:v>Nu</c:v>
                </c:pt>
                <c:pt idx="2">
                  <c:v>Nu se poate raspunde asa de simplu la aceasta intrebare</c:v>
                </c:pt>
                <c:pt idx="3">
                  <c:v>NS/NR</c:v>
                </c:pt>
              </c:strCache>
            </c:strRef>
          </c:cat>
          <c:val>
            <c:numRef>
              <c:f>Sheet1!$D$2:$D$5</c:f>
              <c:numCache>
                <c:formatCode>0.00%</c:formatCode>
                <c:ptCount val="4"/>
                <c:pt idx="0">
                  <c:v>1</c:v>
                </c:pt>
                <c:pt idx="1">
                  <c:v>0</c:v>
                </c:pt>
                <c:pt idx="2">
                  <c:v>0</c:v>
                </c:pt>
                <c:pt idx="3">
                  <c:v>0</c:v>
                </c:pt>
              </c:numCache>
            </c:numRef>
          </c:val>
          <c:extLst>
            <c:ext xmlns:c16="http://schemas.microsoft.com/office/drawing/2014/chart" uri="{C3380CC4-5D6E-409C-BE32-E72D297353CC}">
              <c16:uniqueId val="{00000008-150A-4D8E-AA27-CB926CFFA8D7}"/>
            </c:ext>
          </c:extLst>
        </c:ser>
        <c:ser>
          <c:idx val="3"/>
          <c:order val="3"/>
          <c:tx>
            <c:strRef>
              <c:f>Sheet1!$E$1</c:f>
              <c:strCache>
                <c:ptCount val="1"/>
                <c:pt idx="0">
                  <c:v>Reformat</c:v>
                </c:pt>
              </c:strCache>
            </c:strRef>
          </c:tx>
          <c:spPr>
            <a:solidFill>
              <a:schemeClr val="tx2">
                <a:lumMod val="60000"/>
                <a:lumOff val="40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c:v>
                </c:pt>
                <c:pt idx="1">
                  <c:v>Nu</c:v>
                </c:pt>
                <c:pt idx="2">
                  <c:v>Nu se poate raspunde asa de simplu la aceasta intrebare</c:v>
                </c:pt>
                <c:pt idx="3">
                  <c:v>NS/NR</c:v>
                </c:pt>
              </c:strCache>
            </c:strRef>
          </c:cat>
          <c:val>
            <c:numRef>
              <c:f>Sheet1!$E$2:$E$5</c:f>
              <c:numCache>
                <c:formatCode>0.00%</c:formatCode>
                <c:ptCount val="4"/>
                <c:pt idx="0">
                  <c:v>1</c:v>
                </c:pt>
                <c:pt idx="1">
                  <c:v>0</c:v>
                </c:pt>
                <c:pt idx="2">
                  <c:v>0</c:v>
                </c:pt>
                <c:pt idx="3">
                  <c:v>0</c:v>
                </c:pt>
              </c:numCache>
            </c:numRef>
          </c:val>
          <c:extLst>
            <c:ext xmlns:c16="http://schemas.microsoft.com/office/drawing/2014/chart" uri="{C3380CC4-5D6E-409C-BE32-E72D297353CC}">
              <c16:uniqueId val="{00000009-150A-4D8E-AA27-CB926CFFA8D7}"/>
            </c:ext>
          </c:extLst>
        </c:ser>
        <c:ser>
          <c:idx val="4"/>
          <c:order val="4"/>
          <c:tx>
            <c:strRef>
              <c:f>Sheet1!$F$1</c:f>
              <c:strCache>
                <c:ptCount val="1"/>
                <c:pt idx="0">
                  <c:v>Alta religie/confesiune</c:v>
                </c:pt>
              </c:strCache>
            </c:strRef>
          </c:tx>
          <c:spPr>
            <a:solidFill>
              <a:srgbClr val="DBA3DB"/>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c:v>
                </c:pt>
                <c:pt idx="1">
                  <c:v>Nu</c:v>
                </c:pt>
                <c:pt idx="2">
                  <c:v>Nu se poate raspunde asa de simplu la aceasta intrebare</c:v>
                </c:pt>
                <c:pt idx="3">
                  <c:v>NS/NR</c:v>
                </c:pt>
              </c:strCache>
            </c:strRef>
          </c:cat>
          <c:val>
            <c:numRef>
              <c:f>Sheet1!$F$2:$F$5</c:f>
              <c:numCache>
                <c:formatCode>0.00%</c:formatCode>
                <c:ptCount val="4"/>
                <c:pt idx="0">
                  <c:v>1</c:v>
                </c:pt>
                <c:pt idx="1">
                  <c:v>0</c:v>
                </c:pt>
                <c:pt idx="2">
                  <c:v>0</c:v>
                </c:pt>
                <c:pt idx="3">
                  <c:v>0</c:v>
                </c:pt>
              </c:numCache>
            </c:numRef>
          </c:val>
          <c:extLst>
            <c:ext xmlns:c16="http://schemas.microsoft.com/office/drawing/2014/chart" uri="{C3380CC4-5D6E-409C-BE32-E72D297353CC}">
              <c16:uniqueId val="{0000000A-150A-4D8E-AA27-CB926CFFA8D7}"/>
            </c:ext>
          </c:extLst>
        </c:ser>
        <c:ser>
          <c:idx val="5"/>
          <c:order val="5"/>
          <c:tx>
            <c:strRef>
              <c:f>Sheet1!$G$1</c:f>
              <c:strCache>
                <c:ptCount val="1"/>
                <c:pt idx="0">
                  <c:v>Ateu/Agnostic</c:v>
                </c:pt>
              </c:strCache>
            </c:strRef>
          </c:tx>
          <c:spPr>
            <a:noFill/>
            <a:ln w="25400" cap="flat" cmpd="sng" algn="ctr">
              <a:solidFill>
                <a:schemeClr val="accent6"/>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c:v>
                </c:pt>
                <c:pt idx="1">
                  <c:v>Nu</c:v>
                </c:pt>
                <c:pt idx="2">
                  <c:v>Nu se poate raspunde asa de simplu la aceasta intrebare</c:v>
                </c:pt>
                <c:pt idx="3">
                  <c:v>NS/NR</c:v>
                </c:pt>
              </c:strCache>
            </c:strRef>
          </c:cat>
          <c:val>
            <c:numRef>
              <c:f>Sheet1!$G$2:$G$5</c:f>
            </c:numRef>
          </c:val>
          <c:extLst>
            <c:ext xmlns:c16="http://schemas.microsoft.com/office/drawing/2014/chart" uri="{C3380CC4-5D6E-409C-BE32-E72D297353CC}">
              <c16:uniqueId val="{0000000B-150A-4D8E-AA27-CB926CFFA8D7}"/>
            </c:ext>
          </c:extLst>
        </c:ser>
        <c:ser>
          <c:idx val="6"/>
          <c:order val="6"/>
          <c:tx>
            <c:strRef>
              <c:f>Sheet1!$H$1</c:f>
              <c:strCache>
                <c:ptCount val="1"/>
                <c:pt idx="0">
                  <c:v>NS/NR</c:v>
                </c:pt>
              </c:strCache>
            </c:strRef>
          </c:tx>
          <c:spPr>
            <a:solidFill>
              <a:schemeClr val="bg1">
                <a:lumMod val="75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c:v>
                </c:pt>
                <c:pt idx="1">
                  <c:v>Nu</c:v>
                </c:pt>
                <c:pt idx="2">
                  <c:v>Nu se poate raspunde asa de simplu la aceasta intrebare</c:v>
                </c:pt>
                <c:pt idx="3">
                  <c:v>NS/NR</c:v>
                </c:pt>
              </c:strCache>
            </c:strRef>
          </c:cat>
          <c:val>
            <c:numRef>
              <c:f>Sheet1!$H$2:$H$5</c:f>
              <c:numCache>
                <c:formatCode>0.00%</c:formatCode>
                <c:ptCount val="4"/>
                <c:pt idx="0">
                  <c:v>1</c:v>
                </c:pt>
                <c:pt idx="1">
                  <c:v>0</c:v>
                </c:pt>
                <c:pt idx="2">
                  <c:v>0</c:v>
                </c:pt>
                <c:pt idx="3">
                  <c:v>0</c:v>
                </c:pt>
              </c:numCache>
            </c:numRef>
          </c:val>
          <c:extLst>
            <c:ext xmlns:c16="http://schemas.microsoft.com/office/drawing/2014/chart" uri="{C3380CC4-5D6E-409C-BE32-E72D297353CC}">
              <c16:uniqueId val="{0000000C-150A-4D8E-AA27-CB926CFFA8D7}"/>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legend>
      <c:legendPos val="r"/>
      <c:layout>
        <c:manualLayout>
          <c:xMode val="edge"/>
          <c:yMode val="edge"/>
          <c:x val="0.73149367536353704"/>
          <c:y val="0.56666573592266312"/>
          <c:w val="0.26850632463646296"/>
          <c:h val="0.361054346807182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18-24</c:v>
                </c:pt>
              </c:strCache>
            </c:strRef>
          </c:tx>
          <c:spPr>
            <a:solidFill>
              <a:schemeClr val="accent4">
                <a:lumMod val="60000"/>
                <a:lumOff val="40000"/>
              </a:schemeClr>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150A-4D8E-AA27-CB926CFFA8D7}"/>
              </c:ext>
            </c:extLst>
          </c:dPt>
          <c:dPt>
            <c:idx val="1"/>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150A-4D8E-AA27-CB926CFFA8D7}"/>
              </c:ext>
            </c:extLst>
          </c:dPt>
          <c:dPt>
            <c:idx val="2"/>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150A-4D8E-AA27-CB926CFFA8D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Zilnic sau aproape zilnic</c:v>
                </c:pt>
                <c:pt idx="1">
                  <c:v>Cam o data pe saptamana</c:v>
                </c:pt>
                <c:pt idx="2">
                  <c:v>De cateva ori pe an</c:v>
                </c:pt>
                <c:pt idx="3">
                  <c:v>Foarte rar, eventual in momente mai complicate</c:v>
                </c:pt>
                <c:pt idx="4">
                  <c:v>Nu ma rog niciodata, dar nu am nimic impotriva rugaciunii</c:v>
                </c:pt>
                <c:pt idx="5">
                  <c:v>Nu ma rog niciodata pentru ca nu cred ca ajuta la nimic</c:v>
                </c:pt>
                <c:pt idx="6">
                  <c:v>NS/NR</c:v>
                </c:pt>
              </c:strCache>
            </c:strRef>
          </c:cat>
          <c:val>
            <c:numRef>
              <c:f>Sheet1!$B$2:$B$8</c:f>
              <c:numCache>
                <c:formatCode>0.00%</c:formatCode>
                <c:ptCount val="7"/>
                <c:pt idx="0">
                  <c:v>0.34399999999999997</c:v>
                </c:pt>
                <c:pt idx="1">
                  <c:v>8.8999999999999996E-2</c:v>
                </c:pt>
                <c:pt idx="2">
                  <c:v>7.8E-2</c:v>
                </c:pt>
                <c:pt idx="3">
                  <c:v>0.28899999999999998</c:v>
                </c:pt>
                <c:pt idx="4">
                  <c:v>0.16700000000000001</c:v>
                </c:pt>
                <c:pt idx="5">
                  <c:v>3.3000000000000002E-2</c:v>
                </c:pt>
                <c:pt idx="6">
                  <c:v>0</c:v>
                </c:pt>
              </c:numCache>
            </c:numRef>
          </c:val>
          <c:extLst>
            <c:ext xmlns:c16="http://schemas.microsoft.com/office/drawing/2014/chart" uri="{C3380CC4-5D6E-409C-BE32-E72D297353CC}">
              <c16:uniqueId val="{00000006-150A-4D8E-AA27-CB926CFFA8D7}"/>
            </c:ext>
          </c:extLst>
        </c:ser>
        <c:ser>
          <c:idx val="1"/>
          <c:order val="1"/>
          <c:tx>
            <c:strRef>
              <c:f>Sheet1!$C$1</c:f>
              <c:strCache>
                <c:ptCount val="1"/>
                <c:pt idx="0">
                  <c:v>25-34</c:v>
                </c:pt>
              </c:strCache>
            </c:strRef>
          </c:tx>
          <c:spPr>
            <a:solidFill>
              <a:schemeClr val="accent6">
                <a:lumMod val="60000"/>
                <a:lumOff val="40000"/>
              </a:schemeClr>
            </a:solidFill>
            <a:ln w="12700" cap="flat" cmpd="sng" algn="ctr">
              <a:solidFill>
                <a:schemeClr val="tx1"/>
              </a:solidFill>
              <a:miter lim="800000"/>
            </a:ln>
            <a:effectLst/>
          </c:spPr>
          <c:invertIfNegative val="0"/>
          <c:dLbls>
            <c:numFmt formatCode="0.0%" sourceLinked="0"/>
            <c:spPr>
              <a:noFill/>
              <a:ln>
                <a:noFill/>
              </a:ln>
              <a:effectLst/>
            </c:spPr>
            <c:txPr>
              <a:bodyPr rot="0" spcFirstLastPara="1" vertOverflow="overflow" horzOverflow="overflow"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Zilnic sau aproape zilnic</c:v>
                </c:pt>
                <c:pt idx="1">
                  <c:v>Cam o data pe saptamana</c:v>
                </c:pt>
                <c:pt idx="2">
                  <c:v>De cateva ori pe an</c:v>
                </c:pt>
                <c:pt idx="3">
                  <c:v>Foarte rar, eventual in momente mai complicate</c:v>
                </c:pt>
                <c:pt idx="4">
                  <c:v>Nu ma rog niciodata, dar nu am nimic impotriva rugaciunii</c:v>
                </c:pt>
                <c:pt idx="5">
                  <c:v>Nu ma rog niciodata pentru ca nu cred ca ajuta la nimic</c:v>
                </c:pt>
                <c:pt idx="6">
                  <c:v>NS/NR</c:v>
                </c:pt>
              </c:strCache>
            </c:strRef>
          </c:cat>
          <c:val>
            <c:numRef>
              <c:f>Sheet1!$C$2:$C$8</c:f>
              <c:numCache>
                <c:formatCode>0.00%</c:formatCode>
                <c:ptCount val="7"/>
                <c:pt idx="0">
                  <c:v>0.33600000000000002</c:v>
                </c:pt>
                <c:pt idx="1">
                  <c:v>0.11799999999999999</c:v>
                </c:pt>
                <c:pt idx="2">
                  <c:v>0.125</c:v>
                </c:pt>
                <c:pt idx="3">
                  <c:v>0.28299999999999997</c:v>
                </c:pt>
                <c:pt idx="4">
                  <c:v>0.112</c:v>
                </c:pt>
                <c:pt idx="5">
                  <c:v>2.5999999999999999E-2</c:v>
                </c:pt>
                <c:pt idx="6">
                  <c:v>0</c:v>
                </c:pt>
              </c:numCache>
            </c:numRef>
          </c:val>
          <c:extLst>
            <c:ext xmlns:c16="http://schemas.microsoft.com/office/drawing/2014/chart" uri="{C3380CC4-5D6E-409C-BE32-E72D297353CC}">
              <c16:uniqueId val="{00000007-150A-4D8E-AA27-CB926CFFA8D7}"/>
            </c:ext>
          </c:extLst>
        </c:ser>
        <c:ser>
          <c:idx val="2"/>
          <c:order val="2"/>
          <c:tx>
            <c:strRef>
              <c:f>Sheet1!$D$1</c:f>
              <c:strCache>
                <c:ptCount val="1"/>
                <c:pt idx="0">
                  <c:v>35-44</c:v>
                </c:pt>
              </c:strCache>
            </c:strRef>
          </c:tx>
          <c:spPr>
            <a:solidFill>
              <a:schemeClr val="accent2">
                <a:lumMod val="60000"/>
                <a:lumOff val="40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Zilnic sau aproape zilnic</c:v>
                </c:pt>
                <c:pt idx="1">
                  <c:v>Cam o data pe saptamana</c:v>
                </c:pt>
                <c:pt idx="2">
                  <c:v>De cateva ori pe an</c:v>
                </c:pt>
                <c:pt idx="3">
                  <c:v>Foarte rar, eventual in momente mai complicate</c:v>
                </c:pt>
                <c:pt idx="4">
                  <c:v>Nu ma rog niciodata, dar nu am nimic impotriva rugaciunii</c:v>
                </c:pt>
                <c:pt idx="5">
                  <c:v>Nu ma rog niciodata pentru ca nu cred ca ajuta la nimic</c:v>
                </c:pt>
                <c:pt idx="6">
                  <c:v>NS/NR</c:v>
                </c:pt>
              </c:strCache>
            </c:strRef>
          </c:cat>
          <c:val>
            <c:numRef>
              <c:f>Sheet1!$D$2:$D$8</c:f>
              <c:numCache>
                <c:formatCode>0.00%</c:formatCode>
                <c:ptCount val="7"/>
                <c:pt idx="0">
                  <c:v>0.49199999999999999</c:v>
                </c:pt>
                <c:pt idx="1">
                  <c:v>0.11600000000000001</c:v>
                </c:pt>
                <c:pt idx="2">
                  <c:v>8.7999999999999995E-2</c:v>
                </c:pt>
                <c:pt idx="3">
                  <c:v>0.23799999999999999</c:v>
                </c:pt>
                <c:pt idx="4">
                  <c:v>6.0999999999999999E-2</c:v>
                </c:pt>
                <c:pt idx="5">
                  <c:v>6.0000000000000001E-3</c:v>
                </c:pt>
                <c:pt idx="6">
                  <c:v>0</c:v>
                </c:pt>
              </c:numCache>
            </c:numRef>
          </c:val>
          <c:extLst>
            <c:ext xmlns:c16="http://schemas.microsoft.com/office/drawing/2014/chart" uri="{C3380CC4-5D6E-409C-BE32-E72D297353CC}">
              <c16:uniqueId val="{00000008-150A-4D8E-AA27-CB926CFFA8D7}"/>
            </c:ext>
          </c:extLst>
        </c:ser>
        <c:ser>
          <c:idx val="3"/>
          <c:order val="3"/>
          <c:tx>
            <c:strRef>
              <c:f>Sheet1!$E$1</c:f>
              <c:strCache>
                <c:ptCount val="1"/>
                <c:pt idx="0">
                  <c:v>45-54</c:v>
                </c:pt>
              </c:strCache>
            </c:strRef>
          </c:tx>
          <c:spPr>
            <a:solidFill>
              <a:schemeClr val="tx2">
                <a:lumMod val="60000"/>
                <a:lumOff val="40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Zilnic sau aproape zilnic</c:v>
                </c:pt>
                <c:pt idx="1">
                  <c:v>Cam o data pe saptamana</c:v>
                </c:pt>
                <c:pt idx="2">
                  <c:v>De cateva ori pe an</c:v>
                </c:pt>
                <c:pt idx="3">
                  <c:v>Foarte rar, eventual in momente mai complicate</c:v>
                </c:pt>
                <c:pt idx="4">
                  <c:v>Nu ma rog niciodata, dar nu am nimic impotriva rugaciunii</c:v>
                </c:pt>
                <c:pt idx="5">
                  <c:v>Nu ma rog niciodata pentru ca nu cred ca ajuta la nimic</c:v>
                </c:pt>
                <c:pt idx="6">
                  <c:v>NS/NR</c:v>
                </c:pt>
              </c:strCache>
            </c:strRef>
          </c:cat>
          <c:val>
            <c:numRef>
              <c:f>Sheet1!$E$2:$E$8</c:f>
              <c:numCache>
                <c:formatCode>0.00%</c:formatCode>
                <c:ptCount val="7"/>
                <c:pt idx="0">
                  <c:v>0.61099999999999999</c:v>
                </c:pt>
                <c:pt idx="1">
                  <c:v>0.11899999999999999</c:v>
                </c:pt>
                <c:pt idx="2">
                  <c:v>6.2E-2</c:v>
                </c:pt>
                <c:pt idx="3">
                  <c:v>0.15</c:v>
                </c:pt>
                <c:pt idx="4">
                  <c:v>4.7E-2</c:v>
                </c:pt>
                <c:pt idx="5">
                  <c:v>0.01</c:v>
                </c:pt>
                <c:pt idx="6">
                  <c:v>0</c:v>
                </c:pt>
              </c:numCache>
            </c:numRef>
          </c:val>
          <c:extLst>
            <c:ext xmlns:c16="http://schemas.microsoft.com/office/drawing/2014/chart" uri="{C3380CC4-5D6E-409C-BE32-E72D297353CC}">
              <c16:uniqueId val="{00000009-150A-4D8E-AA27-CB926CFFA8D7}"/>
            </c:ext>
          </c:extLst>
        </c:ser>
        <c:ser>
          <c:idx val="4"/>
          <c:order val="4"/>
          <c:tx>
            <c:strRef>
              <c:f>Sheet1!$F$1</c:f>
              <c:strCache>
                <c:ptCount val="1"/>
                <c:pt idx="0">
                  <c:v>55-64</c:v>
                </c:pt>
              </c:strCache>
            </c:strRef>
          </c:tx>
          <c:spPr>
            <a:solidFill>
              <a:schemeClr val="bg2">
                <a:lumMod val="75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Zilnic sau aproape zilnic</c:v>
                </c:pt>
                <c:pt idx="1">
                  <c:v>Cam o data pe saptamana</c:v>
                </c:pt>
                <c:pt idx="2">
                  <c:v>De cateva ori pe an</c:v>
                </c:pt>
                <c:pt idx="3">
                  <c:v>Foarte rar, eventual in momente mai complicate</c:v>
                </c:pt>
                <c:pt idx="4">
                  <c:v>Nu ma rog niciodata, dar nu am nimic impotriva rugaciunii</c:v>
                </c:pt>
                <c:pt idx="5">
                  <c:v>Nu ma rog niciodata pentru ca nu cred ca ajuta la nimic</c:v>
                </c:pt>
                <c:pt idx="6">
                  <c:v>NS/NR</c:v>
                </c:pt>
              </c:strCache>
            </c:strRef>
          </c:cat>
          <c:val>
            <c:numRef>
              <c:f>Sheet1!$F$2:$F$8</c:f>
              <c:numCache>
                <c:formatCode>0.00%</c:formatCode>
                <c:ptCount val="7"/>
                <c:pt idx="0">
                  <c:v>0.61099999999999999</c:v>
                </c:pt>
                <c:pt idx="1">
                  <c:v>0.17399999999999999</c:v>
                </c:pt>
                <c:pt idx="2">
                  <c:v>5.3999999999999999E-2</c:v>
                </c:pt>
                <c:pt idx="3">
                  <c:v>0.121</c:v>
                </c:pt>
                <c:pt idx="4">
                  <c:v>2.7E-2</c:v>
                </c:pt>
                <c:pt idx="5">
                  <c:v>1.2999999999999999E-2</c:v>
                </c:pt>
                <c:pt idx="6">
                  <c:v>0</c:v>
                </c:pt>
              </c:numCache>
            </c:numRef>
          </c:val>
          <c:extLst>
            <c:ext xmlns:c16="http://schemas.microsoft.com/office/drawing/2014/chart" uri="{C3380CC4-5D6E-409C-BE32-E72D297353CC}">
              <c16:uniqueId val="{0000000A-150A-4D8E-AA27-CB926CFFA8D7}"/>
            </c:ext>
          </c:extLst>
        </c:ser>
        <c:ser>
          <c:idx val="5"/>
          <c:order val="5"/>
          <c:tx>
            <c:strRef>
              <c:f>Sheet1!$G$1</c:f>
              <c:strCache>
                <c:ptCount val="1"/>
                <c:pt idx="0">
                  <c:v>65+</c:v>
                </c:pt>
              </c:strCache>
            </c:strRef>
          </c:tx>
          <c:spPr>
            <a:noFill/>
            <a:ln w="25400" cap="flat" cmpd="sng" algn="ctr">
              <a:solidFill>
                <a:schemeClr val="accent6"/>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Zilnic sau aproape zilnic</c:v>
                </c:pt>
                <c:pt idx="1">
                  <c:v>Cam o data pe saptamana</c:v>
                </c:pt>
                <c:pt idx="2">
                  <c:v>De cateva ori pe an</c:v>
                </c:pt>
                <c:pt idx="3">
                  <c:v>Foarte rar, eventual in momente mai complicate</c:v>
                </c:pt>
                <c:pt idx="4">
                  <c:v>Nu ma rog niciodata, dar nu am nimic impotriva rugaciunii</c:v>
                </c:pt>
                <c:pt idx="5">
                  <c:v>Nu ma rog niciodata pentru ca nu cred ca ajuta la nimic</c:v>
                </c:pt>
                <c:pt idx="6">
                  <c:v>NS/NR</c:v>
                </c:pt>
              </c:strCache>
            </c:strRef>
          </c:cat>
          <c:val>
            <c:numRef>
              <c:f>Sheet1!$G$2:$G$8</c:f>
            </c:numRef>
          </c:val>
          <c:extLst>
            <c:ext xmlns:c16="http://schemas.microsoft.com/office/drawing/2014/chart" uri="{C3380CC4-5D6E-409C-BE32-E72D297353CC}">
              <c16:uniqueId val="{0000000B-150A-4D8E-AA27-CB926CFFA8D7}"/>
            </c:ext>
          </c:extLst>
        </c:ser>
        <c:ser>
          <c:idx val="6"/>
          <c:order val="6"/>
          <c:tx>
            <c:strRef>
              <c:f>Sheet1!$H$1</c:f>
              <c:strCache>
                <c:ptCount val="1"/>
                <c:pt idx="0">
                  <c:v>65+      </c:v>
                </c:pt>
              </c:strCache>
            </c:strRef>
          </c:tx>
          <c:spPr>
            <a:solidFill>
              <a:srgbClr val="DBA3DB"/>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Zilnic sau aproape zilnic</c:v>
                </c:pt>
                <c:pt idx="1">
                  <c:v>Cam o data pe saptamana</c:v>
                </c:pt>
                <c:pt idx="2">
                  <c:v>De cateva ori pe an</c:v>
                </c:pt>
                <c:pt idx="3">
                  <c:v>Foarte rar, eventual in momente mai complicate</c:v>
                </c:pt>
                <c:pt idx="4">
                  <c:v>Nu ma rog niciodata, dar nu am nimic impotriva rugaciunii</c:v>
                </c:pt>
                <c:pt idx="5">
                  <c:v>Nu ma rog niciodata pentru ca nu cred ca ajuta la nimic</c:v>
                </c:pt>
                <c:pt idx="6">
                  <c:v>NS/NR</c:v>
                </c:pt>
              </c:strCache>
            </c:strRef>
          </c:cat>
          <c:val>
            <c:numRef>
              <c:f>Sheet1!$H$2:$H$8</c:f>
              <c:numCache>
                <c:formatCode>0.00%</c:formatCode>
                <c:ptCount val="7"/>
                <c:pt idx="0">
                  <c:v>0.67700000000000005</c:v>
                </c:pt>
                <c:pt idx="1">
                  <c:v>0.14899999999999999</c:v>
                </c:pt>
                <c:pt idx="2">
                  <c:v>5.5E-2</c:v>
                </c:pt>
                <c:pt idx="3">
                  <c:v>6.8000000000000005E-2</c:v>
                </c:pt>
                <c:pt idx="4">
                  <c:v>2.5999999999999999E-2</c:v>
                </c:pt>
                <c:pt idx="5">
                  <c:v>2.5999999999999999E-2</c:v>
                </c:pt>
                <c:pt idx="6">
                  <c:v>0</c:v>
                </c:pt>
              </c:numCache>
            </c:numRef>
          </c:val>
          <c:extLst>
            <c:ext xmlns:c16="http://schemas.microsoft.com/office/drawing/2014/chart" uri="{C3380CC4-5D6E-409C-BE32-E72D297353CC}">
              <c16:uniqueId val="{0000000C-150A-4D8E-AA27-CB926CFFA8D7}"/>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legend>
      <c:legendPos val="r"/>
      <c:layout>
        <c:manualLayout>
          <c:xMode val="edge"/>
          <c:yMode val="edge"/>
          <c:x val="0.73149367536353704"/>
          <c:y val="0.56666573592266312"/>
          <c:w val="0.26850632463646296"/>
          <c:h val="0.361054346807182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Bucuresti (B+IF)</c:v>
                </c:pt>
              </c:strCache>
            </c:strRef>
          </c:tx>
          <c:spPr>
            <a:solidFill>
              <a:schemeClr val="accent4">
                <a:lumMod val="60000"/>
                <a:lumOff val="40000"/>
              </a:schemeClr>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150A-4D8E-AA27-CB926CFFA8D7}"/>
              </c:ext>
            </c:extLst>
          </c:dPt>
          <c:dPt>
            <c:idx val="1"/>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150A-4D8E-AA27-CB926CFFA8D7}"/>
              </c:ext>
            </c:extLst>
          </c:dPt>
          <c:dPt>
            <c:idx val="2"/>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150A-4D8E-AA27-CB926CFFA8D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Zilnic sau aproape zilnic</c:v>
                </c:pt>
                <c:pt idx="1">
                  <c:v>Cam o data pe saptamana</c:v>
                </c:pt>
                <c:pt idx="2">
                  <c:v>De cateva ori pe an</c:v>
                </c:pt>
                <c:pt idx="3">
                  <c:v>Foarte rar, eventual in momente mai complicate</c:v>
                </c:pt>
                <c:pt idx="4">
                  <c:v>Nu ma rog niciodata, dar nu am nimic impotriva rugaciunii</c:v>
                </c:pt>
                <c:pt idx="5">
                  <c:v>Nu ma rog niciodata pentru ca nu cred ca ajuta la nimic</c:v>
                </c:pt>
                <c:pt idx="6">
                  <c:v>NS/NR</c:v>
                </c:pt>
              </c:strCache>
            </c:strRef>
          </c:cat>
          <c:val>
            <c:numRef>
              <c:f>Sheet1!$B$2:$B$8</c:f>
              <c:numCache>
                <c:formatCode>0.00%</c:formatCode>
                <c:ptCount val="7"/>
                <c:pt idx="0">
                  <c:v>0.48399999999999999</c:v>
                </c:pt>
                <c:pt idx="1">
                  <c:v>0.123</c:v>
                </c:pt>
                <c:pt idx="2">
                  <c:v>4.9000000000000002E-2</c:v>
                </c:pt>
                <c:pt idx="3">
                  <c:v>0.17199999999999999</c:v>
                </c:pt>
                <c:pt idx="4">
                  <c:v>0.115</c:v>
                </c:pt>
                <c:pt idx="5">
                  <c:v>5.7000000000000002E-2</c:v>
                </c:pt>
                <c:pt idx="6">
                  <c:v>0</c:v>
                </c:pt>
              </c:numCache>
            </c:numRef>
          </c:val>
          <c:extLst>
            <c:ext xmlns:c16="http://schemas.microsoft.com/office/drawing/2014/chart" uri="{C3380CC4-5D6E-409C-BE32-E72D297353CC}">
              <c16:uniqueId val="{00000006-150A-4D8E-AA27-CB926CFFA8D7}"/>
            </c:ext>
          </c:extLst>
        </c:ser>
        <c:ser>
          <c:idx val="1"/>
          <c:order val="1"/>
          <c:tx>
            <c:strRef>
              <c:f>Sheet1!$C$1</c:f>
              <c:strCache>
                <c:ptCount val="1"/>
                <c:pt idx="0">
                  <c:v>Dobrogea + Muntenia + Oltenia</c:v>
                </c:pt>
              </c:strCache>
            </c:strRef>
          </c:tx>
          <c:spPr>
            <a:solidFill>
              <a:schemeClr val="accent6">
                <a:lumMod val="60000"/>
                <a:lumOff val="40000"/>
              </a:schemeClr>
            </a:solidFill>
            <a:ln w="12700" cap="flat" cmpd="sng" algn="ctr">
              <a:solidFill>
                <a:schemeClr val="tx1"/>
              </a:solidFill>
              <a:miter lim="800000"/>
            </a:ln>
            <a:effectLst/>
          </c:spPr>
          <c:invertIfNegative val="0"/>
          <c:dLbls>
            <c:numFmt formatCode="0.0%" sourceLinked="0"/>
            <c:spPr>
              <a:noFill/>
              <a:ln>
                <a:noFill/>
              </a:ln>
              <a:effectLst/>
            </c:spPr>
            <c:txPr>
              <a:bodyPr rot="0" spcFirstLastPara="1" vertOverflow="overflow" horzOverflow="overflow"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Zilnic sau aproape zilnic</c:v>
                </c:pt>
                <c:pt idx="1">
                  <c:v>Cam o data pe saptamana</c:v>
                </c:pt>
                <c:pt idx="2">
                  <c:v>De cateva ori pe an</c:v>
                </c:pt>
                <c:pt idx="3">
                  <c:v>Foarte rar, eventual in momente mai complicate</c:v>
                </c:pt>
                <c:pt idx="4">
                  <c:v>Nu ma rog niciodata, dar nu am nimic impotriva rugaciunii</c:v>
                </c:pt>
                <c:pt idx="5">
                  <c:v>Nu ma rog niciodata pentru ca nu cred ca ajuta la nimic</c:v>
                </c:pt>
                <c:pt idx="6">
                  <c:v>NS/NR</c:v>
                </c:pt>
              </c:strCache>
            </c:strRef>
          </c:cat>
          <c:val>
            <c:numRef>
              <c:f>Sheet1!$C$2:$C$8</c:f>
              <c:numCache>
                <c:formatCode>0.00%</c:formatCode>
                <c:ptCount val="7"/>
                <c:pt idx="0">
                  <c:v>0.51500000000000001</c:v>
                </c:pt>
                <c:pt idx="1">
                  <c:v>0.11700000000000001</c:v>
                </c:pt>
                <c:pt idx="2">
                  <c:v>6.9000000000000006E-2</c:v>
                </c:pt>
                <c:pt idx="3">
                  <c:v>0.216</c:v>
                </c:pt>
                <c:pt idx="4">
                  <c:v>6.9000000000000006E-2</c:v>
                </c:pt>
                <c:pt idx="5">
                  <c:v>1.4999999999999999E-2</c:v>
                </c:pt>
                <c:pt idx="6">
                  <c:v>0</c:v>
                </c:pt>
              </c:numCache>
            </c:numRef>
          </c:val>
          <c:extLst>
            <c:ext xmlns:c16="http://schemas.microsoft.com/office/drawing/2014/chart" uri="{C3380CC4-5D6E-409C-BE32-E72D297353CC}">
              <c16:uniqueId val="{00000007-150A-4D8E-AA27-CB926CFFA8D7}"/>
            </c:ext>
          </c:extLst>
        </c:ser>
        <c:ser>
          <c:idx val="2"/>
          <c:order val="2"/>
          <c:tx>
            <c:strRef>
              <c:f>Sheet1!$D$1</c:f>
              <c:strCache>
                <c:ptCount val="1"/>
                <c:pt idx="0">
                  <c:v>Moldova + Bucovina</c:v>
                </c:pt>
              </c:strCache>
            </c:strRef>
          </c:tx>
          <c:spPr>
            <a:solidFill>
              <a:schemeClr val="accent2">
                <a:lumMod val="60000"/>
                <a:lumOff val="40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Zilnic sau aproape zilnic</c:v>
                </c:pt>
                <c:pt idx="1">
                  <c:v>Cam o data pe saptamana</c:v>
                </c:pt>
                <c:pt idx="2">
                  <c:v>De cateva ori pe an</c:v>
                </c:pt>
                <c:pt idx="3">
                  <c:v>Foarte rar, eventual in momente mai complicate</c:v>
                </c:pt>
                <c:pt idx="4">
                  <c:v>Nu ma rog niciodata, dar nu am nimic impotriva rugaciunii</c:v>
                </c:pt>
                <c:pt idx="5">
                  <c:v>Nu ma rog niciodata pentru ca nu cred ca ajuta la nimic</c:v>
                </c:pt>
                <c:pt idx="6">
                  <c:v>NS/NR</c:v>
                </c:pt>
              </c:strCache>
            </c:strRef>
          </c:cat>
          <c:val>
            <c:numRef>
              <c:f>Sheet1!$D$2:$D$8</c:f>
              <c:numCache>
                <c:formatCode>0.00%</c:formatCode>
                <c:ptCount val="7"/>
                <c:pt idx="0">
                  <c:v>0.627</c:v>
                </c:pt>
                <c:pt idx="1">
                  <c:v>0.11899999999999999</c:v>
                </c:pt>
                <c:pt idx="2">
                  <c:v>7.4999999999999997E-2</c:v>
                </c:pt>
                <c:pt idx="3">
                  <c:v>0.129</c:v>
                </c:pt>
                <c:pt idx="4">
                  <c:v>0.04</c:v>
                </c:pt>
                <c:pt idx="5">
                  <c:v>0.01</c:v>
                </c:pt>
                <c:pt idx="6">
                  <c:v>0</c:v>
                </c:pt>
              </c:numCache>
            </c:numRef>
          </c:val>
          <c:extLst>
            <c:ext xmlns:c16="http://schemas.microsoft.com/office/drawing/2014/chart" uri="{C3380CC4-5D6E-409C-BE32-E72D297353CC}">
              <c16:uniqueId val="{00000008-150A-4D8E-AA27-CB926CFFA8D7}"/>
            </c:ext>
          </c:extLst>
        </c:ser>
        <c:ser>
          <c:idx val="3"/>
          <c:order val="3"/>
          <c:tx>
            <c:strRef>
              <c:f>Sheet1!$E$1</c:f>
              <c:strCache>
                <c:ptCount val="1"/>
                <c:pt idx="0">
                  <c:v>Transilvania + Banat + Crisana-Maramures</c:v>
                </c:pt>
              </c:strCache>
            </c:strRef>
          </c:tx>
          <c:spPr>
            <a:solidFill>
              <a:schemeClr val="tx2">
                <a:lumMod val="60000"/>
                <a:lumOff val="40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Zilnic sau aproape zilnic</c:v>
                </c:pt>
                <c:pt idx="1">
                  <c:v>Cam o data pe saptamana</c:v>
                </c:pt>
                <c:pt idx="2">
                  <c:v>De cateva ori pe an</c:v>
                </c:pt>
                <c:pt idx="3">
                  <c:v>Foarte rar, eventual in momente mai complicate</c:v>
                </c:pt>
                <c:pt idx="4">
                  <c:v>Nu ma rog niciodata, dar nu am nimic impotriva rugaciunii</c:v>
                </c:pt>
                <c:pt idx="5">
                  <c:v>Nu ma rog niciodata pentru ca nu cred ca ajuta la nimic</c:v>
                </c:pt>
                <c:pt idx="6">
                  <c:v>NS/NR</c:v>
                </c:pt>
              </c:strCache>
            </c:strRef>
          </c:cat>
          <c:val>
            <c:numRef>
              <c:f>Sheet1!$E$2:$E$8</c:f>
              <c:numCache>
                <c:formatCode>0.00%</c:formatCode>
                <c:ptCount val="7"/>
                <c:pt idx="0">
                  <c:v>0.53100000000000003</c:v>
                </c:pt>
                <c:pt idx="1">
                  <c:v>0.155</c:v>
                </c:pt>
                <c:pt idx="2">
                  <c:v>0.09</c:v>
                </c:pt>
                <c:pt idx="3">
                  <c:v>0.16300000000000001</c:v>
                </c:pt>
                <c:pt idx="4">
                  <c:v>0.05</c:v>
                </c:pt>
                <c:pt idx="5">
                  <c:v>1.2E-2</c:v>
                </c:pt>
                <c:pt idx="6">
                  <c:v>0</c:v>
                </c:pt>
              </c:numCache>
            </c:numRef>
          </c:val>
          <c:extLst>
            <c:ext xmlns:c16="http://schemas.microsoft.com/office/drawing/2014/chart" uri="{C3380CC4-5D6E-409C-BE32-E72D297353CC}">
              <c16:uniqueId val="{00000009-150A-4D8E-AA27-CB926CFFA8D7}"/>
            </c:ext>
          </c:extLst>
        </c:ser>
        <c:ser>
          <c:idx val="4"/>
          <c:order val="4"/>
          <c:tx>
            <c:strRef>
              <c:f>Sheet1!$F$1</c:f>
              <c:strCache>
                <c:ptCount val="1"/>
                <c:pt idx="0">
                  <c:v>65+</c:v>
                </c:pt>
              </c:strCache>
            </c:strRef>
          </c:tx>
          <c:spPr>
            <a:noFill/>
            <a:ln w="25400" cap="flat" cmpd="sng" algn="ctr">
              <a:solidFill>
                <a:schemeClr val="accent5"/>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Zilnic sau aproape zilnic</c:v>
                </c:pt>
                <c:pt idx="1">
                  <c:v>Cam o data pe saptamana</c:v>
                </c:pt>
                <c:pt idx="2">
                  <c:v>De cateva ori pe an</c:v>
                </c:pt>
                <c:pt idx="3">
                  <c:v>Foarte rar, eventual in momente mai complicate</c:v>
                </c:pt>
                <c:pt idx="4">
                  <c:v>Nu ma rog niciodata, dar nu am nimic impotriva rugaciunii</c:v>
                </c:pt>
                <c:pt idx="5">
                  <c:v>Nu ma rog niciodata pentru ca nu cred ca ajuta la nimic</c:v>
                </c:pt>
                <c:pt idx="6">
                  <c:v>NS/NR</c:v>
                </c:pt>
              </c:strCache>
            </c:strRef>
          </c:cat>
          <c:val>
            <c:numRef>
              <c:f>Sheet1!$F$2:$F$8</c:f>
            </c:numRef>
          </c:val>
          <c:extLst>
            <c:ext xmlns:c16="http://schemas.microsoft.com/office/drawing/2014/chart" uri="{C3380CC4-5D6E-409C-BE32-E72D297353CC}">
              <c16:uniqueId val="{0000000A-150A-4D8E-AA27-CB926CFFA8D7}"/>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legend>
      <c:legendPos val="r"/>
      <c:layout>
        <c:manualLayout>
          <c:xMode val="edge"/>
          <c:yMode val="edge"/>
          <c:x val="0.73149367536353704"/>
          <c:y val="0.56666573592266312"/>
          <c:w val="0.26850632463646296"/>
          <c:h val="0.361054346807182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18-24</c:v>
                </c:pt>
              </c:strCache>
            </c:strRef>
          </c:tx>
          <c:spPr>
            <a:solidFill>
              <a:schemeClr val="accent4">
                <a:lumMod val="60000"/>
                <a:lumOff val="40000"/>
              </a:schemeClr>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150A-4D8E-AA27-CB926CFFA8D7}"/>
              </c:ext>
            </c:extLst>
          </c:dPt>
          <c:dPt>
            <c:idx val="1"/>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150A-4D8E-AA27-CB926CFFA8D7}"/>
              </c:ext>
            </c:extLst>
          </c:dPt>
          <c:dPt>
            <c:idx val="2"/>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150A-4D8E-AA27-CB926CFFA8D7}"/>
              </c:ext>
            </c:extLst>
          </c:dPt>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1</c:v>
                </c:pt>
                <c:pt idx="1">
                  <c:v>2</c:v>
                </c:pt>
                <c:pt idx="2">
                  <c:v>3</c:v>
                </c:pt>
                <c:pt idx="3">
                  <c:v>4</c:v>
                </c:pt>
                <c:pt idx="4">
                  <c:v>5</c:v>
                </c:pt>
                <c:pt idx="5">
                  <c:v>6</c:v>
                </c:pt>
                <c:pt idx="6">
                  <c:v>7</c:v>
                </c:pt>
                <c:pt idx="7">
                  <c:v>8</c:v>
                </c:pt>
                <c:pt idx="8">
                  <c:v>9</c:v>
                </c:pt>
                <c:pt idx="9">
                  <c:v>10</c:v>
                </c:pt>
                <c:pt idx="10">
                  <c:v>NS/NR</c:v>
                </c:pt>
              </c:strCache>
            </c:strRef>
          </c:cat>
          <c:val>
            <c:numRef>
              <c:f>Sheet1!$B$2:$B$12</c:f>
              <c:numCache>
                <c:formatCode>0.00%</c:formatCode>
                <c:ptCount val="11"/>
                <c:pt idx="0">
                  <c:v>4.3999999999999997E-2</c:v>
                </c:pt>
                <c:pt idx="1">
                  <c:v>2.1999999999999999E-2</c:v>
                </c:pt>
                <c:pt idx="2">
                  <c:v>3.3000000000000002E-2</c:v>
                </c:pt>
                <c:pt idx="3">
                  <c:v>7.8E-2</c:v>
                </c:pt>
                <c:pt idx="4">
                  <c:v>0.1</c:v>
                </c:pt>
                <c:pt idx="5">
                  <c:v>0.1</c:v>
                </c:pt>
                <c:pt idx="6">
                  <c:v>7.8E-2</c:v>
                </c:pt>
                <c:pt idx="7">
                  <c:v>0.13300000000000001</c:v>
                </c:pt>
                <c:pt idx="8">
                  <c:v>0.1</c:v>
                </c:pt>
                <c:pt idx="9">
                  <c:v>0.311</c:v>
                </c:pt>
                <c:pt idx="10">
                  <c:v>0</c:v>
                </c:pt>
              </c:numCache>
            </c:numRef>
          </c:val>
          <c:extLst>
            <c:ext xmlns:c16="http://schemas.microsoft.com/office/drawing/2014/chart" uri="{C3380CC4-5D6E-409C-BE32-E72D297353CC}">
              <c16:uniqueId val="{00000006-150A-4D8E-AA27-CB926CFFA8D7}"/>
            </c:ext>
          </c:extLst>
        </c:ser>
        <c:ser>
          <c:idx val="1"/>
          <c:order val="1"/>
          <c:tx>
            <c:strRef>
              <c:f>Sheet1!$C$1</c:f>
              <c:strCache>
                <c:ptCount val="1"/>
                <c:pt idx="0">
                  <c:v>25-34</c:v>
                </c:pt>
              </c:strCache>
            </c:strRef>
          </c:tx>
          <c:spPr>
            <a:solidFill>
              <a:schemeClr val="accent6">
                <a:lumMod val="60000"/>
                <a:lumOff val="40000"/>
              </a:schemeClr>
            </a:solidFill>
            <a:ln w="12700" cap="flat" cmpd="sng" algn="ctr">
              <a:solidFill>
                <a:schemeClr val="tx1"/>
              </a:solidFill>
              <a:miter lim="800000"/>
            </a:ln>
            <a:effectLst/>
          </c:spPr>
          <c:invertIfNegative val="0"/>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1</c:v>
                </c:pt>
                <c:pt idx="1">
                  <c:v>2</c:v>
                </c:pt>
                <c:pt idx="2">
                  <c:v>3</c:v>
                </c:pt>
                <c:pt idx="3">
                  <c:v>4</c:v>
                </c:pt>
                <c:pt idx="4">
                  <c:v>5</c:v>
                </c:pt>
                <c:pt idx="5">
                  <c:v>6</c:v>
                </c:pt>
                <c:pt idx="6">
                  <c:v>7</c:v>
                </c:pt>
                <c:pt idx="7">
                  <c:v>8</c:v>
                </c:pt>
                <c:pt idx="8">
                  <c:v>9</c:v>
                </c:pt>
                <c:pt idx="9">
                  <c:v>10</c:v>
                </c:pt>
                <c:pt idx="10">
                  <c:v>NS/NR</c:v>
                </c:pt>
              </c:strCache>
            </c:strRef>
          </c:cat>
          <c:val>
            <c:numRef>
              <c:f>Sheet1!$C$2:$C$12</c:f>
              <c:numCache>
                <c:formatCode>0.00%</c:formatCode>
                <c:ptCount val="11"/>
                <c:pt idx="0">
                  <c:v>2.5999999999999999E-2</c:v>
                </c:pt>
                <c:pt idx="1">
                  <c:v>2.5999999999999999E-2</c:v>
                </c:pt>
                <c:pt idx="2">
                  <c:v>3.9E-2</c:v>
                </c:pt>
                <c:pt idx="3">
                  <c:v>5.2999999999999999E-2</c:v>
                </c:pt>
                <c:pt idx="4">
                  <c:v>8.5999999999999993E-2</c:v>
                </c:pt>
                <c:pt idx="5">
                  <c:v>3.3000000000000002E-2</c:v>
                </c:pt>
                <c:pt idx="6">
                  <c:v>0.11799999999999999</c:v>
                </c:pt>
                <c:pt idx="7">
                  <c:v>0.17799999999999999</c:v>
                </c:pt>
                <c:pt idx="8">
                  <c:v>0.105</c:v>
                </c:pt>
                <c:pt idx="9">
                  <c:v>0.33600000000000002</c:v>
                </c:pt>
                <c:pt idx="10">
                  <c:v>0</c:v>
                </c:pt>
              </c:numCache>
            </c:numRef>
          </c:val>
          <c:extLst>
            <c:ext xmlns:c16="http://schemas.microsoft.com/office/drawing/2014/chart" uri="{C3380CC4-5D6E-409C-BE32-E72D297353CC}">
              <c16:uniqueId val="{00000007-150A-4D8E-AA27-CB926CFFA8D7}"/>
            </c:ext>
          </c:extLst>
        </c:ser>
        <c:ser>
          <c:idx val="2"/>
          <c:order val="2"/>
          <c:tx>
            <c:strRef>
              <c:f>Sheet1!$D$1</c:f>
              <c:strCache>
                <c:ptCount val="1"/>
                <c:pt idx="0">
                  <c:v>35-44</c:v>
                </c:pt>
              </c:strCache>
            </c:strRef>
          </c:tx>
          <c:spPr>
            <a:solidFill>
              <a:schemeClr val="accent2">
                <a:lumMod val="60000"/>
                <a:lumOff val="40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1</c:v>
                </c:pt>
                <c:pt idx="1">
                  <c:v>2</c:v>
                </c:pt>
                <c:pt idx="2">
                  <c:v>3</c:v>
                </c:pt>
                <c:pt idx="3">
                  <c:v>4</c:v>
                </c:pt>
                <c:pt idx="4">
                  <c:v>5</c:v>
                </c:pt>
                <c:pt idx="5">
                  <c:v>6</c:v>
                </c:pt>
                <c:pt idx="6">
                  <c:v>7</c:v>
                </c:pt>
                <c:pt idx="7">
                  <c:v>8</c:v>
                </c:pt>
                <c:pt idx="8">
                  <c:v>9</c:v>
                </c:pt>
                <c:pt idx="9">
                  <c:v>10</c:v>
                </c:pt>
                <c:pt idx="10">
                  <c:v>NS/NR</c:v>
                </c:pt>
              </c:strCache>
            </c:strRef>
          </c:cat>
          <c:val>
            <c:numRef>
              <c:f>Sheet1!$D$2:$D$12</c:f>
              <c:numCache>
                <c:formatCode>0.00%</c:formatCode>
                <c:ptCount val="11"/>
                <c:pt idx="0">
                  <c:v>2.1999999999999999E-2</c:v>
                </c:pt>
                <c:pt idx="1">
                  <c:v>2.1999999999999999E-2</c:v>
                </c:pt>
                <c:pt idx="2">
                  <c:v>1.0999999999999999E-2</c:v>
                </c:pt>
                <c:pt idx="3">
                  <c:v>2.1999999999999999E-2</c:v>
                </c:pt>
                <c:pt idx="4">
                  <c:v>7.6999999999999999E-2</c:v>
                </c:pt>
                <c:pt idx="5">
                  <c:v>8.7999999999999995E-2</c:v>
                </c:pt>
                <c:pt idx="6">
                  <c:v>9.4E-2</c:v>
                </c:pt>
                <c:pt idx="7">
                  <c:v>0.13800000000000001</c:v>
                </c:pt>
                <c:pt idx="8">
                  <c:v>0.11</c:v>
                </c:pt>
                <c:pt idx="9">
                  <c:v>0.41399999999999998</c:v>
                </c:pt>
                <c:pt idx="10">
                  <c:v>0</c:v>
                </c:pt>
              </c:numCache>
            </c:numRef>
          </c:val>
          <c:extLst>
            <c:ext xmlns:c16="http://schemas.microsoft.com/office/drawing/2014/chart" uri="{C3380CC4-5D6E-409C-BE32-E72D297353CC}">
              <c16:uniqueId val="{00000008-150A-4D8E-AA27-CB926CFFA8D7}"/>
            </c:ext>
          </c:extLst>
        </c:ser>
        <c:ser>
          <c:idx val="3"/>
          <c:order val="3"/>
          <c:tx>
            <c:strRef>
              <c:f>Sheet1!$E$1</c:f>
              <c:strCache>
                <c:ptCount val="1"/>
                <c:pt idx="0">
                  <c:v>45-54</c:v>
                </c:pt>
              </c:strCache>
            </c:strRef>
          </c:tx>
          <c:spPr>
            <a:solidFill>
              <a:schemeClr val="tx2">
                <a:lumMod val="60000"/>
                <a:lumOff val="40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1</c:v>
                </c:pt>
                <c:pt idx="1">
                  <c:v>2</c:v>
                </c:pt>
                <c:pt idx="2">
                  <c:v>3</c:v>
                </c:pt>
                <c:pt idx="3">
                  <c:v>4</c:v>
                </c:pt>
                <c:pt idx="4">
                  <c:v>5</c:v>
                </c:pt>
                <c:pt idx="5">
                  <c:v>6</c:v>
                </c:pt>
                <c:pt idx="6">
                  <c:v>7</c:v>
                </c:pt>
                <c:pt idx="7">
                  <c:v>8</c:v>
                </c:pt>
                <c:pt idx="8">
                  <c:v>9</c:v>
                </c:pt>
                <c:pt idx="9">
                  <c:v>10</c:v>
                </c:pt>
                <c:pt idx="10">
                  <c:v>NS/NR</c:v>
                </c:pt>
              </c:strCache>
            </c:strRef>
          </c:cat>
          <c:val>
            <c:numRef>
              <c:f>Sheet1!$E$2:$E$12</c:f>
              <c:numCache>
                <c:formatCode>0.00%</c:formatCode>
                <c:ptCount val="11"/>
                <c:pt idx="0">
                  <c:v>2.5999999999999999E-2</c:v>
                </c:pt>
                <c:pt idx="1">
                  <c:v>0.01</c:v>
                </c:pt>
                <c:pt idx="2">
                  <c:v>3.1E-2</c:v>
                </c:pt>
                <c:pt idx="3">
                  <c:v>0.01</c:v>
                </c:pt>
                <c:pt idx="4">
                  <c:v>4.7E-2</c:v>
                </c:pt>
                <c:pt idx="5">
                  <c:v>4.7E-2</c:v>
                </c:pt>
                <c:pt idx="6">
                  <c:v>5.1999999999999998E-2</c:v>
                </c:pt>
                <c:pt idx="7">
                  <c:v>0.161</c:v>
                </c:pt>
                <c:pt idx="8">
                  <c:v>0.104</c:v>
                </c:pt>
                <c:pt idx="9">
                  <c:v>0.50800000000000001</c:v>
                </c:pt>
                <c:pt idx="10">
                  <c:v>5.0000000000000001E-3</c:v>
                </c:pt>
              </c:numCache>
            </c:numRef>
          </c:val>
          <c:extLst>
            <c:ext xmlns:c16="http://schemas.microsoft.com/office/drawing/2014/chart" uri="{C3380CC4-5D6E-409C-BE32-E72D297353CC}">
              <c16:uniqueId val="{00000009-150A-4D8E-AA27-CB926CFFA8D7}"/>
            </c:ext>
          </c:extLst>
        </c:ser>
        <c:ser>
          <c:idx val="4"/>
          <c:order val="4"/>
          <c:tx>
            <c:strRef>
              <c:f>Sheet1!$F$1</c:f>
              <c:strCache>
                <c:ptCount val="1"/>
                <c:pt idx="0">
                  <c:v>55-64</c:v>
                </c:pt>
              </c:strCache>
            </c:strRef>
          </c:tx>
          <c:spPr>
            <a:solidFill>
              <a:schemeClr val="bg2">
                <a:lumMod val="75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1</c:v>
                </c:pt>
                <c:pt idx="1">
                  <c:v>2</c:v>
                </c:pt>
                <c:pt idx="2">
                  <c:v>3</c:v>
                </c:pt>
                <c:pt idx="3">
                  <c:v>4</c:v>
                </c:pt>
                <c:pt idx="4">
                  <c:v>5</c:v>
                </c:pt>
                <c:pt idx="5">
                  <c:v>6</c:v>
                </c:pt>
                <c:pt idx="6">
                  <c:v>7</c:v>
                </c:pt>
                <c:pt idx="7">
                  <c:v>8</c:v>
                </c:pt>
                <c:pt idx="8">
                  <c:v>9</c:v>
                </c:pt>
                <c:pt idx="9">
                  <c:v>10</c:v>
                </c:pt>
                <c:pt idx="10">
                  <c:v>NS/NR</c:v>
                </c:pt>
              </c:strCache>
            </c:strRef>
          </c:cat>
          <c:val>
            <c:numRef>
              <c:f>Sheet1!$F$2:$F$12</c:f>
              <c:numCache>
                <c:formatCode>0.00%</c:formatCode>
                <c:ptCount val="11"/>
                <c:pt idx="0">
                  <c:v>0.04</c:v>
                </c:pt>
                <c:pt idx="1">
                  <c:v>7.0000000000000001E-3</c:v>
                </c:pt>
                <c:pt idx="2">
                  <c:v>2.7E-2</c:v>
                </c:pt>
                <c:pt idx="3">
                  <c:v>0</c:v>
                </c:pt>
                <c:pt idx="4">
                  <c:v>0.04</c:v>
                </c:pt>
                <c:pt idx="5">
                  <c:v>2.7E-2</c:v>
                </c:pt>
                <c:pt idx="6">
                  <c:v>3.4000000000000002E-2</c:v>
                </c:pt>
                <c:pt idx="7">
                  <c:v>0.161</c:v>
                </c:pt>
                <c:pt idx="8">
                  <c:v>0.13400000000000001</c:v>
                </c:pt>
                <c:pt idx="9">
                  <c:v>0.53</c:v>
                </c:pt>
                <c:pt idx="10">
                  <c:v>0</c:v>
                </c:pt>
              </c:numCache>
            </c:numRef>
          </c:val>
          <c:extLst>
            <c:ext xmlns:c16="http://schemas.microsoft.com/office/drawing/2014/chart" uri="{C3380CC4-5D6E-409C-BE32-E72D297353CC}">
              <c16:uniqueId val="{0000000A-150A-4D8E-AA27-CB926CFFA8D7}"/>
            </c:ext>
          </c:extLst>
        </c:ser>
        <c:ser>
          <c:idx val="5"/>
          <c:order val="5"/>
          <c:tx>
            <c:strRef>
              <c:f>Sheet1!$G$1</c:f>
              <c:strCache>
                <c:ptCount val="1"/>
                <c:pt idx="0">
                  <c:v>65+</c:v>
                </c:pt>
              </c:strCache>
            </c:strRef>
          </c:tx>
          <c:spPr>
            <a:noFill/>
            <a:ln w="25400" cap="flat" cmpd="sng" algn="ctr">
              <a:solidFill>
                <a:schemeClr val="accent6"/>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1</c:v>
                </c:pt>
                <c:pt idx="1">
                  <c:v>2</c:v>
                </c:pt>
                <c:pt idx="2">
                  <c:v>3</c:v>
                </c:pt>
                <c:pt idx="3">
                  <c:v>4</c:v>
                </c:pt>
                <c:pt idx="4">
                  <c:v>5</c:v>
                </c:pt>
                <c:pt idx="5">
                  <c:v>6</c:v>
                </c:pt>
                <c:pt idx="6">
                  <c:v>7</c:v>
                </c:pt>
                <c:pt idx="7">
                  <c:v>8</c:v>
                </c:pt>
                <c:pt idx="8">
                  <c:v>9</c:v>
                </c:pt>
                <c:pt idx="9">
                  <c:v>10</c:v>
                </c:pt>
                <c:pt idx="10">
                  <c:v>NS/NR</c:v>
                </c:pt>
              </c:strCache>
            </c:strRef>
          </c:cat>
          <c:val>
            <c:numRef>
              <c:f>Sheet1!$G$2:$G$12</c:f>
            </c:numRef>
          </c:val>
          <c:extLst>
            <c:ext xmlns:c16="http://schemas.microsoft.com/office/drawing/2014/chart" uri="{C3380CC4-5D6E-409C-BE32-E72D297353CC}">
              <c16:uniqueId val="{0000000B-150A-4D8E-AA27-CB926CFFA8D7}"/>
            </c:ext>
          </c:extLst>
        </c:ser>
        <c:ser>
          <c:idx val="6"/>
          <c:order val="6"/>
          <c:tx>
            <c:strRef>
              <c:f>Sheet1!$H$1</c:f>
              <c:strCache>
                <c:ptCount val="1"/>
                <c:pt idx="0">
                  <c:v>65+   </c:v>
                </c:pt>
              </c:strCache>
            </c:strRef>
          </c:tx>
          <c:spPr>
            <a:solidFill>
              <a:srgbClr val="DBA3DB"/>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1</c:v>
                </c:pt>
                <c:pt idx="1">
                  <c:v>2</c:v>
                </c:pt>
                <c:pt idx="2">
                  <c:v>3</c:v>
                </c:pt>
                <c:pt idx="3">
                  <c:v>4</c:v>
                </c:pt>
                <c:pt idx="4">
                  <c:v>5</c:v>
                </c:pt>
                <c:pt idx="5">
                  <c:v>6</c:v>
                </c:pt>
                <c:pt idx="6">
                  <c:v>7</c:v>
                </c:pt>
                <c:pt idx="7">
                  <c:v>8</c:v>
                </c:pt>
                <c:pt idx="8">
                  <c:v>9</c:v>
                </c:pt>
                <c:pt idx="9">
                  <c:v>10</c:v>
                </c:pt>
                <c:pt idx="10">
                  <c:v>NS/NR</c:v>
                </c:pt>
              </c:strCache>
            </c:strRef>
          </c:cat>
          <c:val>
            <c:numRef>
              <c:f>Sheet1!$H$2:$H$12</c:f>
              <c:numCache>
                <c:formatCode>0.00%</c:formatCode>
                <c:ptCount val="11"/>
                <c:pt idx="0">
                  <c:v>2.1000000000000001E-2</c:v>
                </c:pt>
                <c:pt idx="1">
                  <c:v>4.0000000000000001E-3</c:v>
                </c:pt>
                <c:pt idx="2">
                  <c:v>4.0000000000000001E-3</c:v>
                </c:pt>
                <c:pt idx="3">
                  <c:v>4.0000000000000001E-3</c:v>
                </c:pt>
                <c:pt idx="4">
                  <c:v>2.5999999999999999E-2</c:v>
                </c:pt>
                <c:pt idx="5">
                  <c:v>8.9999999999999993E-3</c:v>
                </c:pt>
                <c:pt idx="6">
                  <c:v>0.06</c:v>
                </c:pt>
                <c:pt idx="7">
                  <c:v>0.157</c:v>
                </c:pt>
                <c:pt idx="8">
                  <c:v>0.13200000000000001</c:v>
                </c:pt>
                <c:pt idx="9">
                  <c:v>0.57899999999999996</c:v>
                </c:pt>
                <c:pt idx="10">
                  <c:v>4.0000000000000001E-3</c:v>
                </c:pt>
              </c:numCache>
            </c:numRef>
          </c:val>
          <c:extLst>
            <c:ext xmlns:c16="http://schemas.microsoft.com/office/drawing/2014/chart" uri="{C3380CC4-5D6E-409C-BE32-E72D297353CC}">
              <c16:uniqueId val="{0000000C-150A-4D8E-AA27-CB926CFFA8D7}"/>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legend>
      <c:legendPos val="r"/>
      <c:layout>
        <c:manualLayout>
          <c:xMode val="edge"/>
          <c:yMode val="edge"/>
          <c:x val="0.73149367536353704"/>
          <c:y val="0.56666573592266312"/>
          <c:w val="0.26850632463646296"/>
          <c:h val="0.361054346807182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9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Motive</c:v>
                </c:pt>
              </c:strCache>
            </c:strRef>
          </c:tx>
          <c:spPr>
            <a:solidFill>
              <a:schemeClr val="lt1"/>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BDA4-4A55-B567-04C533975821}"/>
              </c:ext>
            </c:extLst>
          </c:dPt>
          <c:dPt>
            <c:idx val="1"/>
            <c:invertIfNegative val="0"/>
            <c:bubble3D val="0"/>
            <c:spPr>
              <a:solidFill>
                <a:schemeClr val="accent2">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BDA4-4A55-B567-04C533975821}"/>
              </c:ext>
            </c:extLst>
          </c:dPt>
          <c:dPt>
            <c:idx val="2"/>
            <c:invertIfNegative val="0"/>
            <c:bubble3D val="0"/>
            <c:spPr>
              <a:solidFill>
                <a:schemeClr val="accent1">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BDA4-4A55-B567-04C533975821}"/>
              </c:ext>
            </c:extLst>
          </c:dPt>
          <c:dPt>
            <c:idx val="3"/>
            <c:invertIfNegative val="0"/>
            <c:bubble3D val="0"/>
            <c:spPr>
              <a:solidFill>
                <a:schemeClr val="accent6">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7-BDA4-4A55-B567-04C533975821}"/>
              </c:ext>
            </c:extLst>
          </c:dPt>
          <c:dPt>
            <c:idx val="4"/>
            <c:invertIfNegative val="0"/>
            <c:bubble3D val="0"/>
            <c:spPr>
              <a:solidFill>
                <a:srgbClr val="DBA3DB"/>
              </a:solidFill>
              <a:ln w="12700" cap="flat" cmpd="sng" algn="ctr">
                <a:solidFill>
                  <a:schemeClr val="dk1"/>
                </a:solidFill>
                <a:prstDash val="solid"/>
                <a:miter lim="800000"/>
              </a:ln>
              <a:effectLst/>
            </c:spPr>
            <c:extLst>
              <c:ext xmlns:c16="http://schemas.microsoft.com/office/drawing/2014/chart" uri="{C3380CC4-5D6E-409C-BE32-E72D297353CC}">
                <c16:uniqueId val="{00000009-BDA4-4A55-B567-04C53397582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Sigur da</c:v>
                </c:pt>
                <c:pt idx="1">
                  <c:v>Mai degraba da</c:v>
                </c:pt>
                <c:pt idx="2">
                  <c:v>Mai degraba nu</c:v>
                </c:pt>
                <c:pt idx="3">
                  <c:v>Sigur nu</c:v>
                </c:pt>
                <c:pt idx="4">
                  <c:v>NS/NR</c:v>
                </c:pt>
              </c:strCache>
            </c:strRef>
          </c:cat>
          <c:val>
            <c:numRef>
              <c:f>Sheet1!$B$2:$B$6</c:f>
              <c:numCache>
                <c:formatCode>###0.0%</c:formatCode>
                <c:ptCount val="5"/>
                <c:pt idx="0">
                  <c:v>0.54400000000000004</c:v>
                </c:pt>
                <c:pt idx="1">
                  <c:v>0.28699999999999998</c:v>
                </c:pt>
                <c:pt idx="2">
                  <c:v>0.13900000000000001</c:v>
                </c:pt>
                <c:pt idx="3">
                  <c:v>2.9000000000000005E-2</c:v>
                </c:pt>
                <c:pt idx="4" formatCode="####.0%">
                  <c:v>1E-3</c:v>
                </c:pt>
              </c:numCache>
            </c:numRef>
          </c:val>
          <c:extLst>
            <c:ext xmlns:c16="http://schemas.microsoft.com/office/drawing/2014/chart" uri="{C3380CC4-5D6E-409C-BE32-E72D297353CC}">
              <c16:uniqueId val="{0000000A-BDA4-4A55-B567-04C533975821}"/>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18-24</c:v>
                </c:pt>
              </c:strCache>
            </c:strRef>
          </c:tx>
          <c:spPr>
            <a:solidFill>
              <a:schemeClr val="accent4">
                <a:lumMod val="60000"/>
                <a:lumOff val="40000"/>
              </a:schemeClr>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150A-4D8E-AA27-CB926CFFA8D7}"/>
              </c:ext>
            </c:extLst>
          </c:dPt>
          <c:dPt>
            <c:idx val="1"/>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150A-4D8E-AA27-CB926CFFA8D7}"/>
              </c:ext>
            </c:extLst>
          </c:dPt>
          <c:dPt>
            <c:idx val="2"/>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150A-4D8E-AA27-CB926CFFA8D7}"/>
              </c:ext>
            </c:extLst>
          </c:dPt>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foarte religiosi</c:v>
                </c:pt>
                <c:pt idx="1">
                  <c:v>mai degraba religiosi</c:v>
                </c:pt>
                <c:pt idx="2">
                  <c:v>mai degraba nereligiosi</c:v>
                </c:pt>
                <c:pt idx="3">
                  <c:v>neinteresati de religie</c:v>
                </c:pt>
                <c:pt idx="4">
                  <c:v>impotriva religiei</c:v>
                </c:pt>
                <c:pt idx="5">
                  <c:v>NS/NR</c:v>
                </c:pt>
              </c:strCache>
            </c:strRef>
          </c:cat>
          <c:val>
            <c:numRef>
              <c:f>Sheet1!$B$2:$B$7</c:f>
              <c:numCache>
                <c:formatCode>0.00%</c:formatCode>
                <c:ptCount val="6"/>
                <c:pt idx="0">
                  <c:v>0.34399999999999997</c:v>
                </c:pt>
                <c:pt idx="1">
                  <c:v>0.45600000000000002</c:v>
                </c:pt>
                <c:pt idx="2">
                  <c:v>0.156</c:v>
                </c:pt>
                <c:pt idx="3">
                  <c:v>4.3999999999999997E-2</c:v>
                </c:pt>
                <c:pt idx="4">
                  <c:v>0</c:v>
                </c:pt>
                <c:pt idx="5">
                  <c:v>0</c:v>
                </c:pt>
              </c:numCache>
            </c:numRef>
          </c:val>
          <c:extLst>
            <c:ext xmlns:c16="http://schemas.microsoft.com/office/drawing/2014/chart" uri="{C3380CC4-5D6E-409C-BE32-E72D297353CC}">
              <c16:uniqueId val="{00000006-150A-4D8E-AA27-CB926CFFA8D7}"/>
            </c:ext>
          </c:extLst>
        </c:ser>
        <c:ser>
          <c:idx val="1"/>
          <c:order val="1"/>
          <c:tx>
            <c:strRef>
              <c:f>Sheet1!$C$1</c:f>
              <c:strCache>
                <c:ptCount val="1"/>
                <c:pt idx="0">
                  <c:v>25-34</c:v>
                </c:pt>
              </c:strCache>
            </c:strRef>
          </c:tx>
          <c:spPr>
            <a:solidFill>
              <a:schemeClr val="accent6">
                <a:lumMod val="60000"/>
                <a:lumOff val="40000"/>
              </a:schemeClr>
            </a:solidFill>
            <a:ln w="12700" cap="flat" cmpd="sng" algn="ctr">
              <a:solidFill>
                <a:schemeClr val="tx1"/>
              </a:solidFill>
              <a:miter lim="800000"/>
            </a:ln>
            <a:effectLst/>
          </c:spPr>
          <c:invertIfNegative val="0"/>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foarte religiosi</c:v>
                </c:pt>
                <c:pt idx="1">
                  <c:v>mai degraba religiosi</c:v>
                </c:pt>
                <c:pt idx="2">
                  <c:v>mai degraba nereligiosi</c:v>
                </c:pt>
                <c:pt idx="3">
                  <c:v>neinteresati de religie</c:v>
                </c:pt>
                <c:pt idx="4">
                  <c:v>impotriva religiei</c:v>
                </c:pt>
                <c:pt idx="5">
                  <c:v>NS/NR</c:v>
                </c:pt>
              </c:strCache>
            </c:strRef>
          </c:cat>
          <c:val>
            <c:numRef>
              <c:f>Sheet1!$C$2:$C$7</c:f>
              <c:numCache>
                <c:formatCode>0.00%</c:formatCode>
                <c:ptCount val="6"/>
                <c:pt idx="0">
                  <c:v>0.35499999999999998</c:v>
                </c:pt>
                <c:pt idx="1">
                  <c:v>0.53300000000000003</c:v>
                </c:pt>
                <c:pt idx="2">
                  <c:v>5.2999999999999999E-2</c:v>
                </c:pt>
                <c:pt idx="3">
                  <c:v>4.5999999999999999E-2</c:v>
                </c:pt>
                <c:pt idx="4">
                  <c:v>7.0000000000000001E-3</c:v>
                </c:pt>
                <c:pt idx="5">
                  <c:v>7.0000000000000001E-3</c:v>
                </c:pt>
              </c:numCache>
            </c:numRef>
          </c:val>
          <c:extLst>
            <c:ext xmlns:c16="http://schemas.microsoft.com/office/drawing/2014/chart" uri="{C3380CC4-5D6E-409C-BE32-E72D297353CC}">
              <c16:uniqueId val="{00000007-150A-4D8E-AA27-CB926CFFA8D7}"/>
            </c:ext>
          </c:extLst>
        </c:ser>
        <c:ser>
          <c:idx val="2"/>
          <c:order val="2"/>
          <c:tx>
            <c:strRef>
              <c:f>Sheet1!$D$1</c:f>
              <c:strCache>
                <c:ptCount val="1"/>
                <c:pt idx="0">
                  <c:v>35-44</c:v>
                </c:pt>
              </c:strCache>
            </c:strRef>
          </c:tx>
          <c:spPr>
            <a:solidFill>
              <a:schemeClr val="accent2">
                <a:lumMod val="60000"/>
                <a:lumOff val="40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foarte religiosi</c:v>
                </c:pt>
                <c:pt idx="1">
                  <c:v>mai degraba religiosi</c:v>
                </c:pt>
                <c:pt idx="2">
                  <c:v>mai degraba nereligiosi</c:v>
                </c:pt>
                <c:pt idx="3">
                  <c:v>neinteresati de religie</c:v>
                </c:pt>
                <c:pt idx="4">
                  <c:v>impotriva religiei</c:v>
                </c:pt>
                <c:pt idx="5">
                  <c:v>NS/NR</c:v>
                </c:pt>
              </c:strCache>
            </c:strRef>
          </c:cat>
          <c:val>
            <c:numRef>
              <c:f>Sheet1!$D$2:$D$7</c:f>
              <c:numCache>
                <c:formatCode>0.00%</c:formatCode>
                <c:ptCount val="6"/>
                <c:pt idx="0">
                  <c:v>0.42</c:v>
                </c:pt>
                <c:pt idx="1">
                  <c:v>0.47499999999999998</c:v>
                </c:pt>
                <c:pt idx="2">
                  <c:v>6.0999999999999999E-2</c:v>
                </c:pt>
                <c:pt idx="3">
                  <c:v>2.8000000000000001E-2</c:v>
                </c:pt>
                <c:pt idx="4">
                  <c:v>6.0000000000000001E-3</c:v>
                </c:pt>
                <c:pt idx="5">
                  <c:v>1.0999999999999999E-2</c:v>
                </c:pt>
              </c:numCache>
            </c:numRef>
          </c:val>
          <c:extLst>
            <c:ext xmlns:c16="http://schemas.microsoft.com/office/drawing/2014/chart" uri="{C3380CC4-5D6E-409C-BE32-E72D297353CC}">
              <c16:uniqueId val="{00000008-150A-4D8E-AA27-CB926CFFA8D7}"/>
            </c:ext>
          </c:extLst>
        </c:ser>
        <c:ser>
          <c:idx val="3"/>
          <c:order val="3"/>
          <c:tx>
            <c:strRef>
              <c:f>Sheet1!$E$1</c:f>
              <c:strCache>
                <c:ptCount val="1"/>
                <c:pt idx="0">
                  <c:v>45-54</c:v>
                </c:pt>
              </c:strCache>
            </c:strRef>
          </c:tx>
          <c:spPr>
            <a:solidFill>
              <a:schemeClr val="tx2">
                <a:lumMod val="60000"/>
                <a:lumOff val="40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foarte religiosi</c:v>
                </c:pt>
                <c:pt idx="1">
                  <c:v>mai degraba religiosi</c:v>
                </c:pt>
                <c:pt idx="2">
                  <c:v>mai degraba nereligiosi</c:v>
                </c:pt>
                <c:pt idx="3">
                  <c:v>neinteresati de religie</c:v>
                </c:pt>
                <c:pt idx="4">
                  <c:v>impotriva religiei</c:v>
                </c:pt>
                <c:pt idx="5">
                  <c:v>NS/NR</c:v>
                </c:pt>
              </c:strCache>
            </c:strRef>
          </c:cat>
          <c:val>
            <c:numRef>
              <c:f>Sheet1!$E$2:$E$7</c:f>
              <c:numCache>
                <c:formatCode>0.00%</c:formatCode>
                <c:ptCount val="6"/>
                <c:pt idx="0">
                  <c:v>0.48199999999999998</c:v>
                </c:pt>
                <c:pt idx="1">
                  <c:v>0.44</c:v>
                </c:pt>
                <c:pt idx="2">
                  <c:v>3.1E-2</c:v>
                </c:pt>
                <c:pt idx="3">
                  <c:v>2.5999999999999999E-2</c:v>
                </c:pt>
                <c:pt idx="4">
                  <c:v>0</c:v>
                </c:pt>
                <c:pt idx="5">
                  <c:v>2.1000000000000001E-2</c:v>
                </c:pt>
              </c:numCache>
            </c:numRef>
          </c:val>
          <c:extLst>
            <c:ext xmlns:c16="http://schemas.microsoft.com/office/drawing/2014/chart" uri="{C3380CC4-5D6E-409C-BE32-E72D297353CC}">
              <c16:uniqueId val="{00000009-150A-4D8E-AA27-CB926CFFA8D7}"/>
            </c:ext>
          </c:extLst>
        </c:ser>
        <c:ser>
          <c:idx val="4"/>
          <c:order val="4"/>
          <c:tx>
            <c:strRef>
              <c:f>Sheet1!$F$1</c:f>
              <c:strCache>
                <c:ptCount val="1"/>
                <c:pt idx="0">
                  <c:v>55-64</c:v>
                </c:pt>
              </c:strCache>
            </c:strRef>
          </c:tx>
          <c:spPr>
            <a:solidFill>
              <a:schemeClr val="bg2">
                <a:lumMod val="75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foarte religiosi</c:v>
                </c:pt>
                <c:pt idx="1">
                  <c:v>mai degraba religiosi</c:v>
                </c:pt>
                <c:pt idx="2">
                  <c:v>mai degraba nereligiosi</c:v>
                </c:pt>
                <c:pt idx="3">
                  <c:v>neinteresati de religie</c:v>
                </c:pt>
                <c:pt idx="4">
                  <c:v>impotriva religiei</c:v>
                </c:pt>
                <c:pt idx="5">
                  <c:v>NS/NR</c:v>
                </c:pt>
              </c:strCache>
            </c:strRef>
          </c:cat>
          <c:val>
            <c:numRef>
              <c:f>Sheet1!$F$2:$F$7</c:f>
              <c:numCache>
                <c:formatCode>0.00%</c:formatCode>
                <c:ptCount val="6"/>
                <c:pt idx="0">
                  <c:v>0.53700000000000003</c:v>
                </c:pt>
                <c:pt idx="1">
                  <c:v>0.39600000000000002</c:v>
                </c:pt>
                <c:pt idx="2">
                  <c:v>4.7E-2</c:v>
                </c:pt>
                <c:pt idx="3">
                  <c:v>0.02</c:v>
                </c:pt>
                <c:pt idx="4">
                  <c:v>0</c:v>
                </c:pt>
                <c:pt idx="5">
                  <c:v>0</c:v>
                </c:pt>
              </c:numCache>
            </c:numRef>
          </c:val>
          <c:extLst>
            <c:ext xmlns:c16="http://schemas.microsoft.com/office/drawing/2014/chart" uri="{C3380CC4-5D6E-409C-BE32-E72D297353CC}">
              <c16:uniqueId val="{0000000A-150A-4D8E-AA27-CB926CFFA8D7}"/>
            </c:ext>
          </c:extLst>
        </c:ser>
        <c:ser>
          <c:idx val="5"/>
          <c:order val="5"/>
          <c:tx>
            <c:strRef>
              <c:f>Sheet1!$G$1</c:f>
              <c:strCache>
                <c:ptCount val="1"/>
                <c:pt idx="0">
                  <c:v>65+</c:v>
                </c:pt>
              </c:strCache>
            </c:strRef>
          </c:tx>
          <c:spPr>
            <a:noFill/>
            <a:ln w="25400" cap="flat" cmpd="sng" algn="ctr">
              <a:solidFill>
                <a:schemeClr val="accent6"/>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foarte religiosi</c:v>
                </c:pt>
                <c:pt idx="1">
                  <c:v>mai degraba religiosi</c:v>
                </c:pt>
                <c:pt idx="2">
                  <c:v>mai degraba nereligiosi</c:v>
                </c:pt>
                <c:pt idx="3">
                  <c:v>neinteresati de religie</c:v>
                </c:pt>
                <c:pt idx="4">
                  <c:v>impotriva religiei</c:v>
                </c:pt>
                <c:pt idx="5">
                  <c:v>NS/NR</c:v>
                </c:pt>
              </c:strCache>
            </c:strRef>
          </c:cat>
          <c:val>
            <c:numRef>
              <c:f>Sheet1!$G$2:$G$7</c:f>
            </c:numRef>
          </c:val>
          <c:extLst>
            <c:ext xmlns:c16="http://schemas.microsoft.com/office/drawing/2014/chart" uri="{C3380CC4-5D6E-409C-BE32-E72D297353CC}">
              <c16:uniqueId val="{0000000B-150A-4D8E-AA27-CB926CFFA8D7}"/>
            </c:ext>
          </c:extLst>
        </c:ser>
        <c:ser>
          <c:idx val="6"/>
          <c:order val="6"/>
          <c:tx>
            <c:strRef>
              <c:f>Sheet1!$H$1</c:f>
              <c:strCache>
                <c:ptCount val="1"/>
                <c:pt idx="0">
                  <c:v>65+      </c:v>
                </c:pt>
              </c:strCache>
            </c:strRef>
          </c:tx>
          <c:spPr>
            <a:solidFill>
              <a:srgbClr val="DBA3DB"/>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foarte religiosi</c:v>
                </c:pt>
                <c:pt idx="1">
                  <c:v>mai degraba religiosi</c:v>
                </c:pt>
                <c:pt idx="2">
                  <c:v>mai degraba nereligiosi</c:v>
                </c:pt>
                <c:pt idx="3">
                  <c:v>neinteresati de religie</c:v>
                </c:pt>
                <c:pt idx="4">
                  <c:v>impotriva religiei</c:v>
                </c:pt>
                <c:pt idx="5">
                  <c:v>NS/NR</c:v>
                </c:pt>
              </c:strCache>
            </c:strRef>
          </c:cat>
          <c:val>
            <c:numRef>
              <c:f>Sheet1!$H$2:$H$7</c:f>
              <c:numCache>
                <c:formatCode>0.00%</c:formatCode>
                <c:ptCount val="6"/>
                <c:pt idx="0">
                  <c:v>0.65100000000000002</c:v>
                </c:pt>
                <c:pt idx="1">
                  <c:v>0.29399999999999998</c:v>
                </c:pt>
                <c:pt idx="2">
                  <c:v>3.7999999999999999E-2</c:v>
                </c:pt>
                <c:pt idx="3">
                  <c:v>1.7000000000000001E-2</c:v>
                </c:pt>
                <c:pt idx="4">
                  <c:v>0</c:v>
                </c:pt>
                <c:pt idx="5">
                  <c:v>0</c:v>
                </c:pt>
              </c:numCache>
            </c:numRef>
          </c:val>
          <c:extLst>
            <c:ext xmlns:c16="http://schemas.microsoft.com/office/drawing/2014/chart" uri="{C3380CC4-5D6E-409C-BE32-E72D297353CC}">
              <c16:uniqueId val="{0000000C-150A-4D8E-AA27-CB926CFFA8D7}"/>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legend>
      <c:legendPos val="r"/>
      <c:layout>
        <c:manualLayout>
          <c:xMode val="edge"/>
          <c:yMode val="edge"/>
          <c:x val="0.73149367536353704"/>
          <c:y val="0.56666573592266312"/>
          <c:w val="0.26850632463646296"/>
          <c:h val="0.361054346807182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900">
          <a:solidFill>
            <a:schemeClr val="tx1"/>
          </a:solidFill>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18-24</c:v>
                </c:pt>
              </c:strCache>
            </c:strRef>
          </c:tx>
          <c:spPr>
            <a:solidFill>
              <a:schemeClr val="accent4">
                <a:lumMod val="60000"/>
                <a:lumOff val="40000"/>
              </a:schemeClr>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150A-4D8E-AA27-CB926CFFA8D7}"/>
              </c:ext>
            </c:extLst>
          </c:dPt>
          <c:dPt>
            <c:idx val="1"/>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150A-4D8E-AA27-CB926CFFA8D7}"/>
              </c:ext>
            </c:extLst>
          </c:dPt>
          <c:dPt>
            <c:idx val="2"/>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150A-4D8E-AA27-CB926CFFA8D7}"/>
              </c:ext>
            </c:extLst>
          </c:dPt>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 Sunt cazuri izolate, nereprezentative pentru respectivele biserici;</c:v>
                </c:pt>
                <c:pt idx="1">
                  <c:v>B. Sunt fenomene care se intampla mai des decat credem</c:v>
                </c:pt>
                <c:pt idx="2">
                  <c:v>C. NS/NR</c:v>
                </c:pt>
              </c:strCache>
            </c:strRef>
          </c:cat>
          <c:val>
            <c:numRef>
              <c:f>Sheet1!$B$2:$B$4</c:f>
              <c:numCache>
                <c:formatCode>0.00%</c:formatCode>
                <c:ptCount val="3"/>
                <c:pt idx="0">
                  <c:v>0.24399999999999999</c:v>
                </c:pt>
                <c:pt idx="1">
                  <c:v>0.73299999999999998</c:v>
                </c:pt>
                <c:pt idx="2">
                  <c:v>2.1999999999999999E-2</c:v>
                </c:pt>
              </c:numCache>
            </c:numRef>
          </c:val>
          <c:extLst>
            <c:ext xmlns:c16="http://schemas.microsoft.com/office/drawing/2014/chart" uri="{C3380CC4-5D6E-409C-BE32-E72D297353CC}">
              <c16:uniqueId val="{00000006-150A-4D8E-AA27-CB926CFFA8D7}"/>
            </c:ext>
          </c:extLst>
        </c:ser>
        <c:ser>
          <c:idx val="1"/>
          <c:order val="1"/>
          <c:tx>
            <c:strRef>
              <c:f>Sheet1!$C$1</c:f>
              <c:strCache>
                <c:ptCount val="1"/>
                <c:pt idx="0">
                  <c:v>25-34</c:v>
                </c:pt>
              </c:strCache>
            </c:strRef>
          </c:tx>
          <c:spPr>
            <a:solidFill>
              <a:schemeClr val="accent6">
                <a:lumMod val="60000"/>
                <a:lumOff val="40000"/>
              </a:schemeClr>
            </a:solidFill>
            <a:ln w="12700" cap="flat" cmpd="sng" algn="ctr">
              <a:solidFill>
                <a:schemeClr val="tx1"/>
              </a:solidFill>
              <a:miter lim="800000"/>
            </a:ln>
            <a:effectLst/>
          </c:spPr>
          <c:invertIfNegative val="0"/>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 Sunt cazuri izolate, nereprezentative pentru respectivele biserici;</c:v>
                </c:pt>
                <c:pt idx="1">
                  <c:v>B. Sunt fenomene care se intampla mai des decat credem</c:v>
                </c:pt>
                <c:pt idx="2">
                  <c:v>C. NS/NR</c:v>
                </c:pt>
              </c:strCache>
            </c:strRef>
          </c:cat>
          <c:val>
            <c:numRef>
              <c:f>Sheet1!$C$2:$C$4</c:f>
              <c:numCache>
                <c:formatCode>0.00%</c:formatCode>
                <c:ptCount val="3"/>
                <c:pt idx="0">
                  <c:v>0.33600000000000002</c:v>
                </c:pt>
                <c:pt idx="1">
                  <c:v>0.64500000000000002</c:v>
                </c:pt>
                <c:pt idx="2">
                  <c:v>0.02</c:v>
                </c:pt>
              </c:numCache>
            </c:numRef>
          </c:val>
          <c:extLst>
            <c:ext xmlns:c16="http://schemas.microsoft.com/office/drawing/2014/chart" uri="{C3380CC4-5D6E-409C-BE32-E72D297353CC}">
              <c16:uniqueId val="{00000007-150A-4D8E-AA27-CB926CFFA8D7}"/>
            </c:ext>
          </c:extLst>
        </c:ser>
        <c:ser>
          <c:idx val="2"/>
          <c:order val="2"/>
          <c:tx>
            <c:strRef>
              <c:f>Sheet1!$D$1</c:f>
              <c:strCache>
                <c:ptCount val="1"/>
                <c:pt idx="0">
                  <c:v>35-44</c:v>
                </c:pt>
              </c:strCache>
            </c:strRef>
          </c:tx>
          <c:spPr>
            <a:solidFill>
              <a:schemeClr val="accent2">
                <a:lumMod val="60000"/>
                <a:lumOff val="40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 Sunt cazuri izolate, nereprezentative pentru respectivele biserici;</c:v>
                </c:pt>
                <c:pt idx="1">
                  <c:v>B. Sunt fenomene care se intampla mai des decat credem</c:v>
                </c:pt>
                <c:pt idx="2">
                  <c:v>C. NS/NR</c:v>
                </c:pt>
              </c:strCache>
            </c:strRef>
          </c:cat>
          <c:val>
            <c:numRef>
              <c:f>Sheet1!$D$2:$D$4</c:f>
              <c:numCache>
                <c:formatCode>0.00%</c:formatCode>
                <c:ptCount val="3"/>
                <c:pt idx="0">
                  <c:v>0.36499999999999999</c:v>
                </c:pt>
                <c:pt idx="1">
                  <c:v>0.58599999999999997</c:v>
                </c:pt>
                <c:pt idx="2">
                  <c:v>0.05</c:v>
                </c:pt>
              </c:numCache>
            </c:numRef>
          </c:val>
          <c:extLst>
            <c:ext xmlns:c16="http://schemas.microsoft.com/office/drawing/2014/chart" uri="{C3380CC4-5D6E-409C-BE32-E72D297353CC}">
              <c16:uniqueId val="{00000008-150A-4D8E-AA27-CB926CFFA8D7}"/>
            </c:ext>
          </c:extLst>
        </c:ser>
        <c:ser>
          <c:idx val="3"/>
          <c:order val="3"/>
          <c:tx>
            <c:strRef>
              <c:f>Sheet1!$E$1</c:f>
              <c:strCache>
                <c:ptCount val="1"/>
                <c:pt idx="0">
                  <c:v>45-54</c:v>
                </c:pt>
              </c:strCache>
            </c:strRef>
          </c:tx>
          <c:spPr>
            <a:solidFill>
              <a:schemeClr val="tx2">
                <a:lumMod val="60000"/>
                <a:lumOff val="40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 Sunt cazuri izolate, nereprezentative pentru respectivele biserici;</c:v>
                </c:pt>
                <c:pt idx="1">
                  <c:v>B. Sunt fenomene care se intampla mai des decat credem</c:v>
                </c:pt>
                <c:pt idx="2">
                  <c:v>C. NS/NR</c:v>
                </c:pt>
              </c:strCache>
            </c:strRef>
          </c:cat>
          <c:val>
            <c:numRef>
              <c:f>Sheet1!$E$2:$E$4</c:f>
              <c:numCache>
                <c:formatCode>0.00%</c:formatCode>
                <c:ptCount val="3"/>
                <c:pt idx="0">
                  <c:v>0.373</c:v>
                </c:pt>
                <c:pt idx="1">
                  <c:v>0.57999999999999996</c:v>
                </c:pt>
                <c:pt idx="2">
                  <c:v>4.7E-2</c:v>
                </c:pt>
              </c:numCache>
            </c:numRef>
          </c:val>
          <c:extLst>
            <c:ext xmlns:c16="http://schemas.microsoft.com/office/drawing/2014/chart" uri="{C3380CC4-5D6E-409C-BE32-E72D297353CC}">
              <c16:uniqueId val="{00000009-150A-4D8E-AA27-CB926CFFA8D7}"/>
            </c:ext>
          </c:extLst>
        </c:ser>
        <c:ser>
          <c:idx val="4"/>
          <c:order val="4"/>
          <c:tx>
            <c:strRef>
              <c:f>Sheet1!$F$1</c:f>
              <c:strCache>
                <c:ptCount val="1"/>
                <c:pt idx="0">
                  <c:v>55-64</c:v>
                </c:pt>
              </c:strCache>
            </c:strRef>
          </c:tx>
          <c:spPr>
            <a:solidFill>
              <a:schemeClr val="bg2">
                <a:lumMod val="75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 Sunt cazuri izolate, nereprezentative pentru respectivele biserici;</c:v>
                </c:pt>
                <c:pt idx="1">
                  <c:v>B. Sunt fenomene care se intampla mai des decat credem</c:v>
                </c:pt>
                <c:pt idx="2">
                  <c:v>C. NS/NR</c:v>
                </c:pt>
              </c:strCache>
            </c:strRef>
          </c:cat>
          <c:val>
            <c:numRef>
              <c:f>Sheet1!$F$2:$F$4</c:f>
              <c:numCache>
                <c:formatCode>0.00%</c:formatCode>
                <c:ptCount val="3"/>
                <c:pt idx="0">
                  <c:v>0.38300000000000001</c:v>
                </c:pt>
                <c:pt idx="1">
                  <c:v>0.56999999999999995</c:v>
                </c:pt>
                <c:pt idx="2">
                  <c:v>4.7E-2</c:v>
                </c:pt>
              </c:numCache>
            </c:numRef>
          </c:val>
          <c:extLst>
            <c:ext xmlns:c16="http://schemas.microsoft.com/office/drawing/2014/chart" uri="{C3380CC4-5D6E-409C-BE32-E72D297353CC}">
              <c16:uniqueId val="{0000000A-150A-4D8E-AA27-CB926CFFA8D7}"/>
            </c:ext>
          </c:extLst>
        </c:ser>
        <c:ser>
          <c:idx val="5"/>
          <c:order val="5"/>
          <c:tx>
            <c:strRef>
              <c:f>Sheet1!$G$1</c:f>
              <c:strCache>
                <c:ptCount val="1"/>
                <c:pt idx="0">
                  <c:v>65+</c:v>
                </c:pt>
              </c:strCache>
            </c:strRef>
          </c:tx>
          <c:spPr>
            <a:noFill/>
            <a:ln w="25400" cap="flat" cmpd="sng" algn="ctr">
              <a:solidFill>
                <a:schemeClr val="accent6"/>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 Sunt cazuri izolate, nereprezentative pentru respectivele biserici;</c:v>
                </c:pt>
                <c:pt idx="1">
                  <c:v>B. Sunt fenomene care se intampla mai des decat credem</c:v>
                </c:pt>
                <c:pt idx="2">
                  <c:v>C. NS/NR</c:v>
                </c:pt>
              </c:strCache>
            </c:strRef>
          </c:cat>
          <c:val>
            <c:numRef>
              <c:f>Sheet1!$G$2:$G$4</c:f>
            </c:numRef>
          </c:val>
          <c:extLst>
            <c:ext xmlns:c16="http://schemas.microsoft.com/office/drawing/2014/chart" uri="{C3380CC4-5D6E-409C-BE32-E72D297353CC}">
              <c16:uniqueId val="{0000000B-150A-4D8E-AA27-CB926CFFA8D7}"/>
            </c:ext>
          </c:extLst>
        </c:ser>
        <c:ser>
          <c:idx val="6"/>
          <c:order val="6"/>
          <c:tx>
            <c:strRef>
              <c:f>Sheet1!$H$1</c:f>
              <c:strCache>
                <c:ptCount val="1"/>
                <c:pt idx="0">
                  <c:v>65+2</c:v>
                </c:pt>
              </c:strCache>
            </c:strRef>
          </c:tx>
          <c:spPr>
            <a:solidFill>
              <a:srgbClr val="DBA3DB"/>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 Sunt cazuri izolate, nereprezentative pentru respectivele biserici;</c:v>
                </c:pt>
                <c:pt idx="1">
                  <c:v>B. Sunt fenomene care se intampla mai des decat credem</c:v>
                </c:pt>
                <c:pt idx="2">
                  <c:v>C. NS/NR</c:v>
                </c:pt>
              </c:strCache>
            </c:strRef>
          </c:cat>
          <c:val>
            <c:numRef>
              <c:f>Sheet1!$H$2:$H$4</c:f>
              <c:numCache>
                <c:formatCode>0.00%</c:formatCode>
                <c:ptCount val="3"/>
                <c:pt idx="0">
                  <c:v>0.47699999999999998</c:v>
                </c:pt>
                <c:pt idx="1">
                  <c:v>0.498</c:v>
                </c:pt>
                <c:pt idx="2">
                  <c:v>2.5999999999999999E-2</c:v>
                </c:pt>
              </c:numCache>
            </c:numRef>
          </c:val>
          <c:extLst>
            <c:ext xmlns:c16="http://schemas.microsoft.com/office/drawing/2014/chart" uri="{C3380CC4-5D6E-409C-BE32-E72D297353CC}">
              <c16:uniqueId val="{0000000C-150A-4D8E-AA27-CB926CFFA8D7}"/>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legend>
      <c:legendPos val="r"/>
      <c:layout>
        <c:manualLayout>
          <c:xMode val="edge"/>
          <c:yMode val="edge"/>
          <c:x val="0.73149367536353704"/>
          <c:y val="0.56666573592266312"/>
          <c:w val="0.26850632463646296"/>
          <c:h val="0.361054346807182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900">
          <a:solidFill>
            <a:schemeClr val="tx1"/>
          </a:solidFill>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18-24</c:v>
                </c:pt>
              </c:strCache>
            </c:strRef>
          </c:tx>
          <c:spPr>
            <a:solidFill>
              <a:schemeClr val="accent4">
                <a:lumMod val="60000"/>
                <a:lumOff val="40000"/>
              </a:schemeClr>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89FC-4855-BEB6-0823007A3781}"/>
              </c:ext>
            </c:extLst>
          </c:dPt>
          <c:dPt>
            <c:idx val="1"/>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89FC-4855-BEB6-0823007A3781}"/>
              </c:ext>
            </c:extLst>
          </c:dPt>
          <c:dPt>
            <c:idx val="2"/>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89FC-4855-BEB6-0823007A3781}"/>
              </c:ext>
            </c:extLst>
          </c:dPt>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 Presa a exagerat pentru a isi creste audienta</c:v>
                </c:pt>
                <c:pt idx="1">
                  <c:v>B. Presa discuta prea putin asemenea cazuri</c:v>
                </c:pt>
                <c:pt idx="2">
                  <c:v>C. NS/NR</c:v>
                </c:pt>
              </c:strCache>
            </c:strRef>
          </c:cat>
          <c:val>
            <c:numRef>
              <c:f>Sheet1!$B$2:$B$4</c:f>
              <c:numCache>
                <c:formatCode>0.00%</c:formatCode>
                <c:ptCount val="3"/>
                <c:pt idx="0">
                  <c:v>0.61099999999999999</c:v>
                </c:pt>
                <c:pt idx="1">
                  <c:v>0.378</c:v>
                </c:pt>
                <c:pt idx="2">
                  <c:v>1.0999999999999999E-2</c:v>
                </c:pt>
              </c:numCache>
            </c:numRef>
          </c:val>
          <c:extLst>
            <c:ext xmlns:c16="http://schemas.microsoft.com/office/drawing/2014/chart" uri="{C3380CC4-5D6E-409C-BE32-E72D297353CC}">
              <c16:uniqueId val="{00000006-89FC-4855-BEB6-0823007A3781}"/>
            </c:ext>
          </c:extLst>
        </c:ser>
        <c:ser>
          <c:idx val="1"/>
          <c:order val="1"/>
          <c:tx>
            <c:strRef>
              <c:f>Sheet1!$C$1</c:f>
              <c:strCache>
                <c:ptCount val="1"/>
                <c:pt idx="0">
                  <c:v>25-34</c:v>
                </c:pt>
              </c:strCache>
            </c:strRef>
          </c:tx>
          <c:spPr>
            <a:solidFill>
              <a:schemeClr val="accent6">
                <a:lumMod val="60000"/>
                <a:lumOff val="40000"/>
              </a:schemeClr>
            </a:solidFill>
            <a:ln w="12700" cap="flat" cmpd="sng" algn="ctr">
              <a:solidFill>
                <a:schemeClr val="tx1"/>
              </a:solidFill>
              <a:miter lim="800000"/>
            </a:ln>
            <a:effectLst/>
          </c:spPr>
          <c:invertIfNegative val="0"/>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 Presa a exagerat pentru a isi creste audienta</c:v>
                </c:pt>
                <c:pt idx="1">
                  <c:v>B. Presa discuta prea putin asemenea cazuri</c:v>
                </c:pt>
                <c:pt idx="2">
                  <c:v>C. NS/NR</c:v>
                </c:pt>
              </c:strCache>
            </c:strRef>
          </c:cat>
          <c:val>
            <c:numRef>
              <c:f>Sheet1!$C$2:$C$4</c:f>
              <c:numCache>
                <c:formatCode>0.00%</c:formatCode>
                <c:ptCount val="3"/>
                <c:pt idx="0">
                  <c:v>0.59199999999999997</c:v>
                </c:pt>
                <c:pt idx="1">
                  <c:v>0.40100000000000002</c:v>
                </c:pt>
                <c:pt idx="2">
                  <c:v>7.0000000000000001E-3</c:v>
                </c:pt>
              </c:numCache>
            </c:numRef>
          </c:val>
          <c:extLst>
            <c:ext xmlns:c16="http://schemas.microsoft.com/office/drawing/2014/chart" uri="{C3380CC4-5D6E-409C-BE32-E72D297353CC}">
              <c16:uniqueId val="{00000007-89FC-4855-BEB6-0823007A3781}"/>
            </c:ext>
          </c:extLst>
        </c:ser>
        <c:ser>
          <c:idx val="2"/>
          <c:order val="2"/>
          <c:tx>
            <c:strRef>
              <c:f>Sheet1!$D$1</c:f>
              <c:strCache>
                <c:ptCount val="1"/>
                <c:pt idx="0">
                  <c:v>35-44</c:v>
                </c:pt>
              </c:strCache>
            </c:strRef>
          </c:tx>
          <c:spPr>
            <a:solidFill>
              <a:schemeClr val="accent2">
                <a:lumMod val="60000"/>
                <a:lumOff val="40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 Presa a exagerat pentru a isi creste audienta</c:v>
                </c:pt>
                <c:pt idx="1">
                  <c:v>B. Presa discuta prea putin asemenea cazuri</c:v>
                </c:pt>
                <c:pt idx="2">
                  <c:v>C. NS/NR</c:v>
                </c:pt>
              </c:strCache>
            </c:strRef>
          </c:cat>
          <c:val>
            <c:numRef>
              <c:f>Sheet1!$D$2:$D$4</c:f>
              <c:numCache>
                <c:formatCode>0.00%</c:formatCode>
                <c:ptCount val="3"/>
                <c:pt idx="0">
                  <c:v>0.70699999999999996</c:v>
                </c:pt>
                <c:pt idx="1">
                  <c:v>0.27100000000000002</c:v>
                </c:pt>
                <c:pt idx="2">
                  <c:v>2.1999999999999999E-2</c:v>
                </c:pt>
              </c:numCache>
            </c:numRef>
          </c:val>
          <c:extLst>
            <c:ext xmlns:c16="http://schemas.microsoft.com/office/drawing/2014/chart" uri="{C3380CC4-5D6E-409C-BE32-E72D297353CC}">
              <c16:uniqueId val="{00000008-89FC-4855-BEB6-0823007A3781}"/>
            </c:ext>
          </c:extLst>
        </c:ser>
        <c:ser>
          <c:idx val="3"/>
          <c:order val="3"/>
          <c:tx>
            <c:strRef>
              <c:f>Sheet1!$E$1</c:f>
              <c:strCache>
                <c:ptCount val="1"/>
                <c:pt idx="0">
                  <c:v>45-54</c:v>
                </c:pt>
              </c:strCache>
            </c:strRef>
          </c:tx>
          <c:spPr>
            <a:solidFill>
              <a:schemeClr val="tx2">
                <a:lumMod val="60000"/>
                <a:lumOff val="40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 Presa a exagerat pentru a isi creste audienta</c:v>
                </c:pt>
                <c:pt idx="1">
                  <c:v>B. Presa discuta prea putin asemenea cazuri</c:v>
                </c:pt>
                <c:pt idx="2">
                  <c:v>C. NS/NR</c:v>
                </c:pt>
              </c:strCache>
            </c:strRef>
          </c:cat>
          <c:val>
            <c:numRef>
              <c:f>Sheet1!$E$2:$E$4</c:f>
              <c:numCache>
                <c:formatCode>0.00%</c:formatCode>
                <c:ptCount val="3"/>
                <c:pt idx="0">
                  <c:v>0.64200000000000002</c:v>
                </c:pt>
                <c:pt idx="1">
                  <c:v>0.33200000000000002</c:v>
                </c:pt>
                <c:pt idx="2">
                  <c:v>2.5999999999999999E-2</c:v>
                </c:pt>
              </c:numCache>
            </c:numRef>
          </c:val>
          <c:extLst>
            <c:ext xmlns:c16="http://schemas.microsoft.com/office/drawing/2014/chart" uri="{C3380CC4-5D6E-409C-BE32-E72D297353CC}">
              <c16:uniqueId val="{00000009-89FC-4855-BEB6-0823007A3781}"/>
            </c:ext>
          </c:extLst>
        </c:ser>
        <c:ser>
          <c:idx val="4"/>
          <c:order val="4"/>
          <c:tx>
            <c:strRef>
              <c:f>Sheet1!$F$1</c:f>
              <c:strCache>
                <c:ptCount val="1"/>
                <c:pt idx="0">
                  <c:v>55-64</c:v>
                </c:pt>
              </c:strCache>
            </c:strRef>
          </c:tx>
          <c:spPr>
            <a:solidFill>
              <a:schemeClr val="bg2">
                <a:lumMod val="75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 Presa a exagerat pentru a isi creste audienta</c:v>
                </c:pt>
                <c:pt idx="1">
                  <c:v>B. Presa discuta prea putin asemenea cazuri</c:v>
                </c:pt>
                <c:pt idx="2">
                  <c:v>C. NS/NR</c:v>
                </c:pt>
              </c:strCache>
            </c:strRef>
          </c:cat>
          <c:val>
            <c:numRef>
              <c:f>Sheet1!$F$2:$F$4</c:f>
              <c:numCache>
                <c:formatCode>0.00%</c:formatCode>
                <c:ptCount val="3"/>
                <c:pt idx="0">
                  <c:v>0.61699999999999999</c:v>
                </c:pt>
                <c:pt idx="1">
                  <c:v>0.376</c:v>
                </c:pt>
                <c:pt idx="2">
                  <c:v>7.0000000000000001E-3</c:v>
                </c:pt>
              </c:numCache>
            </c:numRef>
          </c:val>
          <c:extLst>
            <c:ext xmlns:c16="http://schemas.microsoft.com/office/drawing/2014/chart" uri="{C3380CC4-5D6E-409C-BE32-E72D297353CC}">
              <c16:uniqueId val="{0000000A-89FC-4855-BEB6-0823007A3781}"/>
            </c:ext>
          </c:extLst>
        </c:ser>
        <c:ser>
          <c:idx val="5"/>
          <c:order val="5"/>
          <c:tx>
            <c:strRef>
              <c:f>Sheet1!$G$1</c:f>
              <c:strCache>
                <c:ptCount val="1"/>
                <c:pt idx="0">
                  <c:v>65+</c:v>
                </c:pt>
              </c:strCache>
            </c:strRef>
          </c:tx>
          <c:spPr>
            <a:noFill/>
            <a:ln w="25400" cap="flat" cmpd="sng" algn="ctr">
              <a:solidFill>
                <a:schemeClr val="accent6"/>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 Presa a exagerat pentru a isi creste audienta</c:v>
                </c:pt>
                <c:pt idx="1">
                  <c:v>B. Presa discuta prea putin asemenea cazuri</c:v>
                </c:pt>
                <c:pt idx="2">
                  <c:v>C. NS/NR</c:v>
                </c:pt>
              </c:strCache>
            </c:strRef>
          </c:cat>
          <c:val>
            <c:numRef>
              <c:f>Sheet1!$G$2:$G$4</c:f>
            </c:numRef>
          </c:val>
          <c:extLst>
            <c:ext xmlns:c16="http://schemas.microsoft.com/office/drawing/2014/chart" uri="{C3380CC4-5D6E-409C-BE32-E72D297353CC}">
              <c16:uniqueId val="{0000000B-89FC-4855-BEB6-0823007A3781}"/>
            </c:ext>
          </c:extLst>
        </c:ser>
        <c:ser>
          <c:idx val="6"/>
          <c:order val="6"/>
          <c:tx>
            <c:strRef>
              <c:f>Sheet1!$H$1</c:f>
              <c:strCache>
                <c:ptCount val="1"/>
                <c:pt idx="0">
                  <c:v>65+    </c:v>
                </c:pt>
              </c:strCache>
            </c:strRef>
          </c:tx>
          <c:spPr>
            <a:solidFill>
              <a:srgbClr val="DBA3DB"/>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 Presa a exagerat pentru a isi creste audienta</c:v>
                </c:pt>
                <c:pt idx="1">
                  <c:v>B. Presa discuta prea putin asemenea cazuri</c:v>
                </c:pt>
                <c:pt idx="2">
                  <c:v>C. NS/NR</c:v>
                </c:pt>
              </c:strCache>
            </c:strRef>
          </c:cat>
          <c:val>
            <c:numRef>
              <c:f>Sheet1!$H$2:$H$4</c:f>
              <c:numCache>
                <c:formatCode>0.00%</c:formatCode>
                <c:ptCount val="3"/>
                <c:pt idx="0">
                  <c:v>0.66800000000000004</c:v>
                </c:pt>
                <c:pt idx="1">
                  <c:v>0.30199999999999999</c:v>
                </c:pt>
                <c:pt idx="2">
                  <c:v>0.03</c:v>
                </c:pt>
              </c:numCache>
            </c:numRef>
          </c:val>
          <c:extLst>
            <c:ext xmlns:c16="http://schemas.microsoft.com/office/drawing/2014/chart" uri="{C3380CC4-5D6E-409C-BE32-E72D297353CC}">
              <c16:uniqueId val="{0000000C-89FC-4855-BEB6-0823007A3781}"/>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legend>
      <c:legendPos val="r"/>
      <c:layout>
        <c:manualLayout>
          <c:xMode val="edge"/>
          <c:yMode val="edge"/>
          <c:x val="0.73149367536353704"/>
          <c:y val="0.56666573592266312"/>
          <c:w val="0.26850632463646296"/>
          <c:h val="0.361054346807182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900">
          <a:solidFill>
            <a:schemeClr val="tx1"/>
          </a:solidFill>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percentStacked"/>
        <c:varyColors val="0"/>
        <c:ser>
          <c:idx val="0"/>
          <c:order val="0"/>
          <c:tx>
            <c:strRef>
              <c:f>Sheet1!$B$1</c:f>
              <c:strCache>
                <c:ptCount val="1"/>
                <c:pt idx="0">
                  <c:v>Acord</c:v>
                </c:pt>
              </c:strCache>
            </c:strRef>
          </c:tx>
          <c:spPr>
            <a:solidFill>
              <a:schemeClr val="accent4">
                <a:lumMod val="60000"/>
                <a:lumOff val="40000"/>
              </a:schemeClr>
            </a:solidFill>
            <a:ln w="12700" cap="flat" cmpd="sng" algn="ctr">
              <a:solidFill>
                <a:schemeClr val="dk1"/>
              </a:solidFill>
              <a:prstDash val="solid"/>
              <a:miter lim="800000"/>
            </a:ln>
            <a:effectLst/>
          </c:spPr>
          <c:invertIfNegative val="0"/>
          <c:dLbls>
            <c:spPr>
              <a:noFill/>
              <a:ln>
                <a:noFill/>
              </a:ln>
              <a:effectLst/>
            </c:spPr>
            <c:txPr>
              <a:bodyPr wrap="square" lIns="38100" tIns="19050" rIns="38100" bIns="19050" anchor="ctr">
                <a:spAutoFit/>
              </a:bodyPr>
              <a:lstStyle/>
              <a:p>
                <a:pPr>
                  <a:defRPr sz="14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Sa se ocupe mai mult de ajutorarea bolnavilor si a persoanelor nevoiase</c:v>
                </c:pt>
                <c:pt idx="1">
                  <c:v>Sa fie mai prezente in viata publica, in educatie, cultura, mass-media</c:v>
                </c:pt>
                <c:pt idx="2">
                  <c:v>Sa fie mai critice fata de liderii de opinie si politicienii care se exprima public impotriva credintei si religiei</c:v>
                </c:pt>
              </c:strCache>
            </c:strRef>
          </c:cat>
          <c:val>
            <c:numRef>
              <c:f>Sheet1!$B$2:$B$4</c:f>
              <c:numCache>
                <c:formatCode>0.00%</c:formatCode>
                <c:ptCount val="3"/>
                <c:pt idx="0">
                  <c:v>0.94899999999999995</c:v>
                </c:pt>
                <c:pt idx="1">
                  <c:v>0.72799999999999998</c:v>
                </c:pt>
                <c:pt idx="2">
                  <c:v>0.59099999999999997</c:v>
                </c:pt>
              </c:numCache>
            </c:numRef>
          </c:val>
          <c:extLst>
            <c:ext xmlns:c16="http://schemas.microsoft.com/office/drawing/2014/chart" uri="{C3380CC4-5D6E-409C-BE32-E72D297353CC}">
              <c16:uniqueId val="{00000000-93E1-46BA-AA5A-A17F1DB2ABB0}"/>
            </c:ext>
          </c:extLst>
        </c:ser>
        <c:ser>
          <c:idx val="1"/>
          <c:order val="1"/>
          <c:tx>
            <c:strRef>
              <c:f>Sheet1!$C$1</c:f>
              <c:strCache>
                <c:ptCount val="1"/>
                <c:pt idx="0">
                  <c:v>Dezacord</c:v>
                </c:pt>
              </c:strCache>
            </c:strRef>
          </c:tx>
          <c:spPr>
            <a:solidFill>
              <a:schemeClr val="accent2">
                <a:lumMod val="60000"/>
                <a:lumOff val="40000"/>
              </a:schemeClr>
            </a:solidFill>
            <a:ln w="12700" cap="flat" cmpd="sng" algn="ctr">
              <a:solidFill>
                <a:schemeClr val="dk1"/>
              </a:solidFill>
              <a:prstDash val="solid"/>
              <a:miter lim="800000"/>
            </a:ln>
            <a:effectLst/>
          </c:spPr>
          <c:invertIfNegative val="0"/>
          <c:dLbls>
            <c:spPr>
              <a:noFill/>
              <a:ln>
                <a:noFill/>
              </a:ln>
              <a:effectLst/>
            </c:spPr>
            <c:txPr>
              <a:bodyPr wrap="square" lIns="38100" tIns="19050" rIns="38100" bIns="19050" anchor="ctr">
                <a:spAutoFit/>
              </a:bodyPr>
              <a:lstStyle/>
              <a:p>
                <a:pPr>
                  <a:defRPr sz="14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Sa se ocupe mai mult de ajutorarea bolnavilor si a persoanelor nevoiase</c:v>
                </c:pt>
                <c:pt idx="1">
                  <c:v>Sa fie mai prezente in viata publica, in educatie, cultura, mass-media</c:v>
                </c:pt>
                <c:pt idx="2">
                  <c:v>Sa fie mai critice fata de liderii de opinie si politicienii care se exprima public impotriva credintei si religiei</c:v>
                </c:pt>
              </c:strCache>
            </c:strRef>
          </c:cat>
          <c:val>
            <c:numRef>
              <c:f>Sheet1!$C$2:$C$4</c:f>
              <c:numCache>
                <c:formatCode>0.00%</c:formatCode>
                <c:ptCount val="3"/>
                <c:pt idx="0">
                  <c:v>4.8000000000000001E-2</c:v>
                </c:pt>
                <c:pt idx="1">
                  <c:v>0.26400000000000001</c:v>
                </c:pt>
                <c:pt idx="2">
                  <c:v>0.39500000000000002</c:v>
                </c:pt>
              </c:numCache>
            </c:numRef>
          </c:val>
          <c:extLst>
            <c:ext xmlns:c16="http://schemas.microsoft.com/office/drawing/2014/chart" uri="{C3380CC4-5D6E-409C-BE32-E72D297353CC}">
              <c16:uniqueId val="{00000001-93E1-46BA-AA5A-A17F1DB2ABB0}"/>
            </c:ext>
          </c:extLst>
        </c:ser>
        <c:ser>
          <c:idx val="2"/>
          <c:order val="2"/>
          <c:tx>
            <c:strRef>
              <c:f>Sheet1!$D$1</c:f>
              <c:strCache>
                <c:ptCount val="1"/>
                <c:pt idx="0">
                  <c:v>NS/NR</c:v>
                </c:pt>
              </c:strCache>
            </c:strRef>
          </c:tx>
          <c:spPr>
            <a:solidFill>
              <a:schemeClr val="bg1">
                <a:lumMod val="75000"/>
              </a:schemeClr>
            </a:solidFill>
            <a:ln w="12700" cap="flat" cmpd="sng" algn="ctr">
              <a:solidFill>
                <a:schemeClr val="dk1"/>
              </a:solidFill>
              <a:prstDash val="solid"/>
              <a:miter lim="800000"/>
            </a:ln>
            <a:effectLst/>
          </c:spPr>
          <c:invertIfNegative val="0"/>
          <c:dLbls>
            <c:numFmt formatCode="0.0%" sourceLinked="0"/>
            <c:spPr>
              <a:noFill/>
              <a:ln>
                <a:noFill/>
              </a:ln>
              <a:effectLst/>
            </c:spPr>
            <c:txPr>
              <a:bodyPr wrap="square" lIns="38100" tIns="19050" rIns="38100" bIns="19050" anchor="ctr">
                <a:spAutoFit/>
              </a:bodyPr>
              <a:lstStyle/>
              <a:p>
                <a:pPr>
                  <a:defRPr sz="14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Sa se ocupe mai mult de ajutorarea bolnavilor si a persoanelor nevoiase</c:v>
                </c:pt>
                <c:pt idx="1">
                  <c:v>Sa fie mai prezente in viata publica, in educatie, cultura, mass-media</c:v>
                </c:pt>
                <c:pt idx="2">
                  <c:v>Sa fie mai critice fata de liderii de opinie si politicienii care se exprima public impotriva credintei si religiei</c:v>
                </c:pt>
              </c:strCache>
            </c:strRef>
          </c:cat>
          <c:val>
            <c:numRef>
              <c:f>Sheet1!$D$2:$D$4</c:f>
              <c:numCache>
                <c:formatCode>0.00%</c:formatCode>
                <c:ptCount val="3"/>
                <c:pt idx="0">
                  <c:v>3.0000000000000001E-3</c:v>
                </c:pt>
                <c:pt idx="1">
                  <c:v>8.0000000000000002E-3</c:v>
                </c:pt>
                <c:pt idx="2">
                  <c:v>1.4E-2</c:v>
                </c:pt>
              </c:numCache>
            </c:numRef>
          </c:val>
          <c:extLst>
            <c:ext xmlns:c16="http://schemas.microsoft.com/office/drawing/2014/chart" uri="{C3380CC4-5D6E-409C-BE32-E72D297353CC}">
              <c16:uniqueId val="{00000002-93E1-46BA-AA5A-A17F1DB2ABB0}"/>
            </c:ext>
          </c:extLst>
        </c:ser>
        <c:dLbls>
          <c:dLblPos val="ctr"/>
          <c:showLegendKey val="0"/>
          <c:showVal val="1"/>
          <c:showCatName val="0"/>
          <c:showSerName val="0"/>
          <c:showPercent val="0"/>
          <c:showBubbleSize val="0"/>
        </c:dLbls>
        <c:gapWidth val="227"/>
        <c:overlap val="100"/>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legend>
      <c:legendPos val="r"/>
      <c:layout>
        <c:manualLayout>
          <c:xMode val="edge"/>
          <c:yMode val="edge"/>
          <c:x val="0.29756236161183586"/>
          <c:y val="0.89590308174886746"/>
          <c:w val="0.68713828668896826"/>
          <c:h val="0.1016184201975343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percentStacked"/>
        <c:varyColors val="0"/>
        <c:ser>
          <c:idx val="0"/>
          <c:order val="0"/>
          <c:tx>
            <c:strRef>
              <c:f>Sheet1!$B$1</c:f>
              <c:strCache>
                <c:ptCount val="1"/>
                <c:pt idx="0">
                  <c:v>Acord</c:v>
                </c:pt>
              </c:strCache>
            </c:strRef>
          </c:tx>
          <c:spPr>
            <a:solidFill>
              <a:schemeClr val="accent4">
                <a:lumMod val="60000"/>
                <a:lumOff val="40000"/>
              </a:schemeClr>
            </a:solidFill>
            <a:ln w="12700" cap="flat" cmpd="sng" algn="ctr">
              <a:solidFill>
                <a:schemeClr val="dk1"/>
              </a:solidFill>
              <a:prstDash val="solid"/>
              <a:miter lim="800000"/>
            </a:ln>
            <a:effectLst/>
          </c:spPr>
          <c:invertIfNegative val="0"/>
          <c:dLbls>
            <c:spPr>
              <a:noFill/>
              <a:ln>
                <a:noFill/>
              </a:ln>
              <a:effectLst/>
            </c:spPr>
            <c:txPr>
              <a:bodyPr wrap="square" lIns="38100" tIns="19050" rIns="38100" bIns="19050" anchor="ctr">
                <a:spAutoFit/>
              </a:bodyPr>
              <a:lstStyle/>
              <a:p>
                <a:pPr>
                  <a:defRPr sz="14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Sa se ocupe mai mult de ajutorarea bolnavilor si a persoanelor nevoiase</c:v>
                </c:pt>
                <c:pt idx="1">
                  <c:v>Sa fie mai prezente in viata publica, in educatie, cultura, mass-media</c:v>
                </c:pt>
                <c:pt idx="2">
                  <c:v>Sa fie mai critice fata de liderii de opinie si politicienii care se exprima public impotriva credintei si religiei</c:v>
                </c:pt>
              </c:strCache>
            </c:strRef>
          </c:cat>
          <c:val>
            <c:numRef>
              <c:f>Sheet1!$B$2:$B$4</c:f>
              <c:numCache>
                <c:formatCode>0.00%</c:formatCode>
                <c:ptCount val="3"/>
                <c:pt idx="0">
                  <c:v>0.8</c:v>
                </c:pt>
                <c:pt idx="1">
                  <c:v>0.13300000000000001</c:v>
                </c:pt>
                <c:pt idx="2">
                  <c:v>6.7000000000000004E-2</c:v>
                </c:pt>
              </c:numCache>
            </c:numRef>
          </c:val>
          <c:extLst>
            <c:ext xmlns:c16="http://schemas.microsoft.com/office/drawing/2014/chart" uri="{C3380CC4-5D6E-409C-BE32-E72D297353CC}">
              <c16:uniqueId val="{00000000-93E1-46BA-AA5A-A17F1DB2ABB0}"/>
            </c:ext>
          </c:extLst>
        </c:ser>
        <c:ser>
          <c:idx val="1"/>
          <c:order val="1"/>
          <c:tx>
            <c:strRef>
              <c:f>Sheet1!$C$1</c:f>
              <c:strCache>
                <c:ptCount val="1"/>
                <c:pt idx="0">
                  <c:v>Dezacord</c:v>
                </c:pt>
              </c:strCache>
            </c:strRef>
          </c:tx>
          <c:spPr>
            <a:solidFill>
              <a:schemeClr val="accent2">
                <a:lumMod val="60000"/>
                <a:lumOff val="40000"/>
              </a:schemeClr>
            </a:solidFill>
            <a:ln w="12700" cap="flat" cmpd="sng" algn="ctr">
              <a:solidFill>
                <a:schemeClr val="dk1"/>
              </a:solidFill>
              <a:prstDash val="solid"/>
              <a:miter lim="800000"/>
            </a:ln>
            <a:effectLst/>
          </c:spPr>
          <c:invertIfNegative val="0"/>
          <c:dLbls>
            <c:spPr>
              <a:noFill/>
              <a:ln>
                <a:noFill/>
              </a:ln>
              <a:effectLst/>
            </c:spPr>
            <c:txPr>
              <a:bodyPr wrap="square" lIns="38100" tIns="19050" rIns="38100" bIns="19050" anchor="ctr">
                <a:spAutoFit/>
              </a:bodyPr>
              <a:lstStyle/>
              <a:p>
                <a:pPr>
                  <a:defRPr sz="14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Sa se ocupe mai mult de ajutorarea bolnavilor si a persoanelor nevoiase</c:v>
                </c:pt>
                <c:pt idx="1">
                  <c:v>Sa fie mai prezente in viata publica, in educatie, cultura, mass-media</c:v>
                </c:pt>
                <c:pt idx="2">
                  <c:v>Sa fie mai critice fata de liderii de opinie si politicienii care se exprima public impotriva credintei si religiei</c:v>
                </c:pt>
              </c:strCache>
            </c:strRef>
          </c:cat>
          <c:val>
            <c:numRef>
              <c:f>Sheet1!$C$2:$C$4</c:f>
              <c:numCache>
                <c:formatCode>0.00%</c:formatCode>
                <c:ptCount val="3"/>
                <c:pt idx="0">
                  <c:v>0.2</c:v>
                </c:pt>
                <c:pt idx="1">
                  <c:v>0.86699999999999999</c:v>
                </c:pt>
                <c:pt idx="2">
                  <c:v>0.93300000000000005</c:v>
                </c:pt>
              </c:numCache>
            </c:numRef>
          </c:val>
          <c:extLst>
            <c:ext xmlns:c16="http://schemas.microsoft.com/office/drawing/2014/chart" uri="{C3380CC4-5D6E-409C-BE32-E72D297353CC}">
              <c16:uniqueId val="{00000001-93E1-46BA-AA5A-A17F1DB2ABB0}"/>
            </c:ext>
          </c:extLst>
        </c:ser>
        <c:ser>
          <c:idx val="2"/>
          <c:order val="2"/>
          <c:tx>
            <c:strRef>
              <c:f>Sheet1!$D$1</c:f>
              <c:strCache>
                <c:ptCount val="1"/>
                <c:pt idx="0">
                  <c:v>NS/NR</c:v>
                </c:pt>
              </c:strCache>
            </c:strRef>
          </c:tx>
          <c:spPr>
            <a:solidFill>
              <a:schemeClr val="bg1">
                <a:lumMod val="75000"/>
              </a:schemeClr>
            </a:solidFill>
            <a:ln w="12700" cap="flat" cmpd="sng" algn="ctr">
              <a:solidFill>
                <a:schemeClr val="dk1"/>
              </a:solidFill>
              <a:prstDash val="solid"/>
              <a:miter lim="800000"/>
            </a:ln>
            <a:effectLst/>
          </c:spPr>
          <c:invertIfNegative val="0"/>
          <c:dLbls>
            <c:numFmt formatCode="0.0%" sourceLinked="0"/>
            <c:spPr>
              <a:noFill/>
              <a:ln>
                <a:noFill/>
              </a:ln>
              <a:effectLst/>
            </c:spPr>
            <c:txPr>
              <a:bodyPr wrap="square" lIns="38100" tIns="19050" rIns="38100" bIns="19050" anchor="ctr">
                <a:spAutoFit/>
              </a:bodyPr>
              <a:lstStyle/>
              <a:p>
                <a:pPr>
                  <a:defRPr sz="14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Sa se ocupe mai mult de ajutorarea bolnavilor si a persoanelor nevoiase</c:v>
                </c:pt>
                <c:pt idx="1">
                  <c:v>Sa fie mai prezente in viata publica, in educatie, cultura, mass-media</c:v>
                </c:pt>
                <c:pt idx="2">
                  <c:v>Sa fie mai critice fata de liderii de opinie si politicienii care se exprima public impotriva credintei si religiei</c:v>
                </c:pt>
              </c:strCache>
            </c:strRef>
          </c:cat>
          <c:val>
            <c:numRef>
              <c:f>Sheet1!$D$2:$D$4</c:f>
              <c:numCache>
                <c:formatCode>0.00%</c:formatCode>
                <c:ptCount val="3"/>
                <c:pt idx="0">
                  <c:v>0</c:v>
                </c:pt>
                <c:pt idx="1">
                  <c:v>0</c:v>
                </c:pt>
                <c:pt idx="2">
                  <c:v>0</c:v>
                </c:pt>
              </c:numCache>
            </c:numRef>
          </c:val>
          <c:extLst>
            <c:ext xmlns:c16="http://schemas.microsoft.com/office/drawing/2014/chart" uri="{C3380CC4-5D6E-409C-BE32-E72D297353CC}">
              <c16:uniqueId val="{00000002-93E1-46BA-AA5A-A17F1DB2ABB0}"/>
            </c:ext>
          </c:extLst>
        </c:ser>
        <c:dLbls>
          <c:dLblPos val="ctr"/>
          <c:showLegendKey val="0"/>
          <c:showVal val="1"/>
          <c:showCatName val="0"/>
          <c:showSerName val="0"/>
          <c:showPercent val="0"/>
          <c:showBubbleSize val="0"/>
        </c:dLbls>
        <c:gapWidth val="227"/>
        <c:overlap val="100"/>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legend>
      <c:legendPos val="r"/>
      <c:layout>
        <c:manualLayout>
          <c:xMode val="edge"/>
          <c:yMode val="edge"/>
          <c:x val="0.29756236161183586"/>
          <c:y val="0.89590308174886746"/>
          <c:w val="0.68713828668896826"/>
          <c:h val="0.1016184201975343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18-24</c:v>
                </c:pt>
              </c:strCache>
            </c:strRef>
          </c:tx>
          <c:spPr>
            <a:solidFill>
              <a:schemeClr val="accent4">
                <a:lumMod val="60000"/>
                <a:lumOff val="40000"/>
              </a:schemeClr>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150A-4D8E-AA27-CB926CFFA8D7}"/>
              </c:ext>
            </c:extLst>
          </c:dPt>
          <c:dPt>
            <c:idx val="1"/>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150A-4D8E-AA27-CB926CFFA8D7}"/>
              </c:ext>
            </c:extLst>
          </c:dPt>
          <c:dPt>
            <c:idx val="2"/>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150A-4D8E-AA27-CB926CFFA8D7}"/>
              </c:ext>
            </c:extLst>
          </c:dPt>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este necesara</c:v>
                </c:pt>
                <c:pt idx="1">
                  <c:v>trebuie sa existe doar daca parintii elevilor solicita acest lucru</c:v>
                </c:pt>
                <c:pt idx="2">
                  <c:v>nu trebuie sa existe educatie religioasa in scoli</c:v>
                </c:pt>
                <c:pt idx="3">
                  <c:v>NS/NR</c:v>
                </c:pt>
              </c:strCache>
            </c:strRef>
          </c:cat>
          <c:val>
            <c:numRef>
              <c:f>Sheet1!$B$2:$B$5</c:f>
              <c:numCache>
                <c:formatCode>0.00%</c:formatCode>
                <c:ptCount val="4"/>
                <c:pt idx="0">
                  <c:v>0.51100000000000001</c:v>
                </c:pt>
                <c:pt idx="1">
                  <c:v>0.42199999999999999</c:v>
                </c:pt>
                <c:pt idx="2">
                  <c:v>6.7000000000000004E-2</c:v>
                </c:pt>
                <c:pt idx="3">
                  <c:v>0</c:v>
                </c:pt>
              </c:numCache>
            </c:numRef>
          </c:val>
          <c:extLst>
            <c:ext xmlns:c16="http://schemas.microsoft.com/office/drawing/2014/chart" uri="{C3380CC4-5D6E-409C-BE32-E72D297353CC}">
              <c16:uniqueId val="{00000006-150A-4D8E-AA27-CB926CFFA8D7}"/>
            </c:ext>
          </c:extLst>
        </c:ser>
        <c:ser>
          <c:idx val="1"/>
          <c:order val="1"/>
          <c:tx>
            <c:strRef>
              <c:f>Sheet1!$C$1</c:f>
              <c:strCache>
                <c:ptCount val="1"/>
                <c:pt idx="0">
                  <c:v>25-34</c:v>
                </c:pt>
              </c:strCache>
            </c:strRef>
          </c:tx>
          <c:spPr>
            <a:solidFill>
              <a:schemeClr val="accent6">
                <a:lumMod val="60000"/>
                <a:lumOff val="40000"/>
              </a:schemeClr>
            </a:solidFill>
            <a:ln w="12700" cap="flat" cmpd="sng" algn="ctr">
              <a:solidFill>
                <a:schemeClr val="tx1"/>
              </a:solidFill>
              <a:miter lim="800000"/>
            </a:ln>
            <a:effectLst/>
          </c:spPr>
          <c:invertIfNegative val="0"/>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este necesara</c:v>
                </c:pt>
                <c:pt idx="1">
                  <c:v>trebuie sa existe doar daca parintii elevilor solicita acest lucru</c:v>
                </c:pt>
                <c:pt idx="2">
                  <c:v>nu trebuie sa existe educatie religioasa in scoli</c:v>
                </c:pt>
                <c:pt idx="3">
                  <c:v>NS/NR</c:v>
                </c:pt>
              </c:strCache>
            </c:strRef>
          </c:cat>
          <c:val>
            <c:numRef>
              <c:f>Sheet1!$C$2:$C$5</c:f>
              <c:numCache>
                <c:formatCode>0.00%</c:formatCode>
                <c:ptCount val="4"/>
                <c:pt idx="0">
                  <c:v>0.61199999999999999</c:v>
                </c:pt>
                <c:pt idx="1">
                  <c:v>0.33600000000000002</c:v>
                </c:pt>
                <c:pt idx="2">
                  <c:v>5.2999999999999999E-2</c:v>
                </c:pt>
                <c:pt idx="3">
                  <c:v>0</c:v>
                </c:pt>
              </c:numCache>
            </c:numRef>
          </c:val>
          <c:extLst>
            <c:ext xmlns:c16="http://schemas.microsoft.com/office/drawing/2014/chart" uri="{C3380CC4-5D6E-409C-BE32-E72D297353CC}">
              <c16:uniqueId val="{00000007-150A-4D8E-AA27-CB926CFFA8D7}"/>
            </c:ext>
          </c:extLst>
        </c:ser>
        <c:ser>
          <c:idx val="2"/>
          <c:order val="2"/>
          <c:tx>
            <c:strRef>
              <c:f>Sheet1!$D$1</c:f>
              <c:strCache>
                <c:ptCount val="1"/>
                <c:pt idx="0">
                  <c:v>35-44</c:v>
                </c:pt>
              </c:strCache>
            </c:strRef>
          </c:tx>
          <c:spPr>
            <a:solidFill>
              <a:schemeClr val="accent2">
                <a:lumMod val="60000"/>
                <a:lumOff val="40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este necesara</c:v>
                </c:pt>
                <c:pt idx="1">
                  <c:v>trebuie sa existe doar daca parintii elevilor solicita acest lucru</c:v>
                </c:pt>
                <c:pt idx="2">
                  <c:v>nu trebuie sa existe educatie religioasa in scoli</c:v>
                </c:pt>
                <c:pt idx="3">
                  <c:v>NS/NR</c:v>
                </c:pt>
              </c:strCache>
            </c:strRef>
          </c:cat>
          <c:val>
            <c:numRef>
              <c:f>Sheet1!$D$2:$D$5</c:f>
              <c:numCache>
                <c:formatCode>0.00%</c:formatCode>
                <c:ptCount val="4"/>
                <c:pt idx="0">
                  <c:v>0.70699999999999996</c:v>
                </c:pt>
                <c:pt idx="1">
                  <c:v>0.254</c:v>
                </c:pt>
                <c:pt idx="2">
                  <c:v>3.9E-2</c:v>
                </c:pt>
                <c:pt idx="3">
                  <c:v>0</c:v>
                </c:pt>
              </c:numCache>
            </c:numRef>
          </c:val>
          <c:extLst>
            <c:ext xmlns:c16="http://schemas.microsoft.com/office/drawing/2014/chart" uri="{C3380CC4-5D6E-409C-BE32-E72D297353CC}">
              <c16:uniqueId val="{00000008-150A-4D8E-AA27-CB926CFFA8D7}"/>
            </c:ext>
          </c:extLst>
        </c:ser>
        <c:ser>
          <c:idx val="3"/>
          <c:order val="3"/>
          <c:tx>
            <c:strRef>
              <c:f>Sheet1!$E$1</c:f>
              <c:strCache>
                <c:ptCount val="1"/>
                <c:pt idx="0">
                  <c:v>45-54</c:v>
                </c:pt>
              </c:strCache>
            </c:strRef>
          </c:tx>
          <c:spPr>
            <a:solidFill>
              <a:schemeClr val="tx2">
                <a:lumMod val="60000"/>
                <a:lumOff val="40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este necesara</c:v>
                </c:pt>
                <c:pt idx="1">
                  <c:v>trebuie sa existe doar daca parintii elevilor solicita acest lucru</c:v>
                </c:pt>
                <c:pt idx="2">
                  <c:v>nu trebuie sa existe educatie religioasa in scoli</c:v>
                </c:pt>
                <c:pt idx="3">
                  <c:v>NS/NR</c:v>
                </c:pt>
              </c:strCache>
            </c:strRef>
          </c:cat>
          <c:val>
            <c:numRef>
              <c:f>Sheet1!$E$2:$E$5</c:f>
              <c:numCache>
                <c:formatCode>0.00%</c:formatCode>
                <c:ptCount val="4"/>
                <c:pt idx="0">
                  <c:v>0.71</c:v>
                </c:pt>
                <c:pt idx="1">
                  <c:v>0.25900000000000001</c:v>
                </c:pt>
                <c:pt idx="2">
                  <c:v>3.1E-2</c:v>
                </c:pt>
                <c:pt idx="3">
                  <c:v>0</c:v>
                </c:pt>
              </c:numCache>
            </c:numRef>
          </c:val>
          <c:extLst>
            <c:ext xmlns:c16="http://schemas.microsoft.com/office/drawing/2014/chart" uri="{C3380CC4-5D6E-409C-BE32-E72D297353CC}">
              <c16:uniqueId val="{00000009-150A-4D8E-AA27-CB926CFFA8D7}"/>
            </c:ext>
          </c:extLst>
        </c:ser>
        <c:ser>
          <c:idx val="4"/>
          <c:order val="4"/>
          <c:tx>
            <c:strRef>
              <c:f>Sheet1!$F$1</c:f>
              <c:strCache>
                <c:ptCount val="1"/>
                <c:pt idx="0">
                  <c:v>55-64</c:v>
                </c:pt>
              </c:strCache>
            </c:strRef>
          </c:tx>
          <c:spPr>
            <a:solidFill>
              <a:schemeClr val="bg2">
                <a:lumMod val="75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este necesara</c:v>
                </c:pt>
                <c:pt idx="1">
                  <c:v>trebuie sa existe doar daca parintii elevilor solicita acest lucru</c:v>
                </c:pt>
                <c:pt idx="2">
                  <c:v>nu trebuie sa existe educatie religioasa in scoli</c:v>
                </c:pt>
                <c:pt idx="3">
                  <c:v>NS/NR</c:v>
                </c:pt>
              </c:strCache>
            </c:strRef>
          </c:cat>
          <c:val>
            <c:numRef>
              <c:f>Sheet1!$F$2:$F$5</c:f>
              <c:numCache>
                <c:formatCode>0.00%</c:formatCode>
                <c:ptCount val="4"/>
                <c:pt idx="0">
                  <c:v>0.745</c:v>
                </c:pt>
                <c:pt idx="1">
                  <c:v>0.188</c:v>
                </c:pt>
                <c:pt idx="2">
                  <c:v>6.7000000000000004E-2</c:v>
                </c:pt>
                <c:pt idx="3">
                  <c:v>0</c:v>
                </c:pt>
              </c:numCache>
            </c:numRef>
          </c:val>
          <c:extLst>
            <c:ext xmlns:c16="http://schemas.microsoft.com/office/drawing/2014/chart" uri="{C3380CC4-5D6E-409C-BE32-E72D297353CC}">
              <c16:uniqueId val="{0000000A-150A-4D8E-AA27-CB926CFFA8D7}"/>
            </c:ext>
          </c:extLst>
        </c:ser>
        <c:ser>
          <c:idx val="5"/>
          <c:order val="5"/>
          <c:tx>
            <c:strRef>
              <c:f>Sheet1!$G$1</c:f>
              <c:strCache>
                <c:ptCount val="1"/>
                <c:pt idx="0">
                  <c:v>65+</c:v>
                </c:pt>
              </c:strCache>
            </c:strRef>
          </c:tx>
          <c:spPr>
            <a:noFill/>
            <a:ln w="25400" cap="flat" cmpd="sng" algn="ctr">
              <a:solidFill>
                <a:schemeClr val="accent6"/>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este necesara</c:v>
                </c:pt>
                <c:pt idx="1">
                  <c:v>trebuie sa existe doar daca parintii elevilor solicita acest lucru</c:v>
                </c:pt>
                <c:pt idx="2">
                  <c:v>nu trebuie sa existe educatie religioasa in scoli</c:v>
                </c:pt>
                <c:pt idx="3">
                  <c:v>NS/NR</c:v>
                </c:pt>
              </c:strCache>
            </c:strRef>
          </c:cat>
          <c:val>
            <c:numRef>
              <c:f>Sheet1!$G$2:$G$5</c:f>
            </c:numRef>
          </c:val>
          <c:extLst>
            <c:ext xmlns:c16="http://schemas.microsoft.com/office/drawing/2014/chart" uri="{C3380CC4-5D6E-409C-BE32-E72D297353CC}">
              <c16:uniqueId val="{0000000B-150A-4D8E-AA27-CB926CFFA8D7}"/>
            </c:ext>
          </c:extLst>
        </c:ser>
        <c:ser>
          <c:idx val="6"/>
          <c:order val="6"/>
          <c:tx>
            <c:strRef>
              <c:f>Sheet1!$H$1</c:f>
              <c:strCache>
                <c:ptCount val="1"/>
                <c:pt idx="0">
                  <c:v>65+    </c:v>
                </c:pt>
              </c:strCache>
            </c:strRef>
          </c:tx>
          <c:spPr>
            <a:solidFill>
              <a:srgbClr val="DBA3DB"/>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este necesara</c:v>
                </c:pt>
                <c:pt idx="1">
                  <c:v>trebuie sa existe doar daca parintii elevilor solicita acest lucru</c:v>
                </c:pt>
                <c:pt idx="2">
                  <c:v>nu trebuie sa existe educatie religioasa in scoli</c:v>
                </c:pt>
                <c:pt idx="3">
                  <c:v>NS/NR</c:v>
                </c:pt>
              </c:strCache>
            </c:strRef>
          </c:cat>
          <c:val>
            <c:numRef>
              <c:f>Sheet1!$H$2:$H$5</c:f>
              <c:numCache>
                <c:formatCode>0.00%</c:formatCode>
                <c:ptCount val="4"/>
                <c:pt idx="0">
                  <c:v>0.77400000000000002</c:v>
                </c:pt>
                <c:pt idx="1">
                  <c:v>0.16200000000000001</c:v>
                </c:pt>
                <c:pt idx="2">
                  <c:v>6.4000000000000001E-2</c:v>
                </c:pt>
                <c:pt idx="3">
                  <c:v>0</c:v>
                </c:pt>
              </c:numCache>
            </c:numRef>
          </c:val>
          <c:extLst>
            <c:ext xmlns:c16="http://schemas.microsoft.com/office/drawing/2014/chart" uri="{C3380CC4-5D6E-409C-BE32-E72D297353CC}">
              <c16:uniqueId val="{0000000C-150A-4D8E-AA27-CB926CFFA8D7}"/>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legend>
      <c:legendPos val="r"/>
      <c:layout>
        <c:manualLayout>
          <c:xMode val="edge"/>
          <c:yMode val="edge"/>
          <c:x val="0.73149367536353704"/>
          <c:y val="0.56666573592266312"/>
          <c:w val="0.26850632463646296"/>
          <c:h val="0.361054346807182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900">
          <a:solidFill>
            <a:schemeClr val="tx1"/>
          </a:solidFill>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13882926695402"/>
          <c:y val="5.5019860832844887E-2"/>
          <c:w val="0.62282124454796151"/>
          <c:h val="0.92372004694357401"/>
        </c:manualLayout>
      </c:layout>
      <c:barChart>
        <c:barDir val="bar"/>
        <c:grouping val="clustered"/>
        <c:varyColors val="0"/>
        <c:ser>
          <c:idx val="0"/>
          <c:order val="0"/>
          <c:tx>
            <c:strRef>
              <c:f>Sheet1!$B$1</c:f>
              <c:strCache>
                <c:ptCount val="1"/>
                <c:pt idx="0">
                  <c:v>Sigur da</c:v>
                </c:pt>
              </c:strCache>
            </c:strRef>
          </c:tx>
          <c:spPr>
            <a:solidFill>
              <a:schemeClr val="accent4">
                <a:lumMod val="60000"/>
                <a:lumOff val="40000"/>
              </a:schemeClr>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150A-4D8E-AA27-CB926CFFA8D7}"/>
              </c:ext>
            </c:extLst>
          </c:dPt>
          <c:dPt>
            <c:idx val="1"/>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150A-4D8E-AA27-CB926CFFA8D7}"/>
              </c:ext>
            </c:extLst>
          </c:dPt>
          <c:dLbls>
            <c:numFmt formatCode="0.0%" sourceLinked="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ar trebui sa apartina de Mitropolia subordonata BOR</c:v>
                </c:pt>
                <c:pt idx="1">
                  <c:v>ar trebui sa apartina de Mitropolia subordonata BORusa</c:v>
                </c:pt>
                <c:pt idx="2">
                  <c:v>sa apartina fiecare de ce biserica vrea</c:v>
                </c:pt>
                <c:pt idx="3">
                  <c:v>NS/NR</c:v>
                </c:pt>
              </c:strCache>
            </c:strRef>
          </c:cat>
          <c:val>
            <c:numRef>
              <c:f>Sheet1!$B$2:$B$5</c:f>
              <c:numCache>
                <c:formatCode>0.00%</c:formatCode>
                <c:ptCount val="4"/>
                <c:pt idx="0">
                  <c:v>0.33500000000000002</c:v>
                </c:pt>
                <c:pt idx="1">
                  <c:v>2.8000000000000001E-2</c:v>
                </c:pt>
                <c:pt idx="2">
                  <c:v>0.63600000000000001</c:v>
                </c:pt>
                <c:pt idx="3">
                  <c:v>2E-3</c:v>
                </c:pt>
              </c:numCache>
            </c:numRef>
          </c:val>
          <c:extLst>
            <c:ext xmlns:c16="http://schemas.microsoft.com/office/drawing/2014/chart" uri="{C3380CC4-5D6E-409C-BE32-E72D297353CC}">
              <c16:uniqueId val="{00000006-150A-4D8E-AA27-CB926CFFA8D7}"/>
            </c:ext>
          </c:extLst>
        </c:ser>
        <c:ser>
          <c:idx val="1"/>
          <c:order val="1"/>
          <c:tx>
            <c:strRef>
              <c:f>Sheet1!$C$1</c:f>
              <c:strCache>
                <c:ptCount val="1"/>
                <c:pt idx="0">
                  <c:v>Mai degraba da</c:v>
                </c:pt>
              </c:strCache>
            </c:strRef>
          </c:tx>
          <c:spPr>
            <a:solidFill>
              <a:schemeClr val="accent6">
                <a:lumMod val="60000"/>
                <a:lumOff val="40000"/>
              </a:schemeClr>
            </a:solidFill>
            <a:ln w="12700" cap="flat" cmpd="sng" algn="ctr">
              <a:solidFill>
                <a:schemeClr val="tx1"/>
              </a:solidFill>
              <a:miter lim="800000"/>
            </a:ln>
            <a:effectLst/>
          </c:spPr>
          <c:invertIfNegative val="0"/>
          <c:dLbls>
            <c:numFmt formatCode="0.0%" sourceLinked="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ar trebui sa apartina de Mitropolia subordonata BOR</c:v>
                </c:pt>
                <c:pt idx="1">
                  <c:v>ar trebui sa apartina de Mitropolia subordonata BORusa</c:v>
                </c:pt>
                <c:pt idx="2">
                  <c:v>sa apartina fiecare de ce biserica vrea</c:v>
                </c:pt>
                <c:pt idx="3">
                  <c:v>NS/NR</c:v>
                </c:pt>
              </c:strCache>
            </c:strRef>
          </c:cat>
          <c:val>
            <c:numRef>
              <c:f>Sheet1!$C$2:$C$5</c:f>
              <c:numCache>
                <c:formatCode>0.00%</c:formatCode>
                <c:ptCount val="4"/>
                <c:pt idx="0">
                  <c:v>0.28899999999999998</c:v>
                </c:pt>
                <c:pt idx="1">
                  <c:v>4.9000000000000002E-2</c:v>
                </c:pt>
                <c:pt idx="2">
                  <c:v>0.64800000000000002</c:v>
                </c:pt>
                <c:pt idx="3">
                  <c:v>1.4E-2</c:v>
                </c:pt>
              </c:numCache>
            </c:numRef>
          </c:val>
          <c:extLst>
            <c:ext xmlns:c16="http://schemas.microsoft.com/office/drawing/2014/chart" uri="{C3380CC4-5D6E-409C-BE32-E72D297353CC}">
              <c16:uniqueId val="{00000007-150A-4D8E-AA27-CB926CFFA8D7}"/>
            </c:ext>
          </c:extLst>
        </c:ser>
        <c:ser>
          <c:idx val="2"/>
          <c:order val="2"/>
          <c:tx>
            <c:strRef>
              <c:f>Sheet1!$D$1</c:f>
              <c:strCache>
                <c:ptCount val="1"/>
                <c:pt idx="0">
                  <c:v>Mai degraba nu</c:v>
                </c:pt>
              </c:strCache>
            </c:strRef>
          </c:tx>
          <c:spPr>
            <a:solidFill>
              <a:schemeClr val="accent2">
                <a:lumMod val="60000"/>
                <a:lumOff val="40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ar trebui sa apartina de Mitropolia subordonata BOR</c:v>
                </c:pt>
                <c:pt idx="1">
                  <c:v>ar trebui sa apartina de Mitropolia subordonata BORusa</c:v>
                </c:pt>
                <c:pt idx="2">
                  <c:v>sa apartina fiecare de ce biserica vrea</c:v>
                </c:pt>
                <c:pt idx="3">
                  <c:v>NS/NR</c:v>
                </c:pt>
              </c:strCache>
            </c:strRef>
          </c:cat>
          <c:val>
            <c:numRef>
              <c:f>Sheet1!$D$2:$D$5</c:f>
              <c:numCache>
                <c:formatCode>0.00%</c:formatCode>
                <c:ptCount val="4"/>
                <c:pt idx="0">
                  <c:v>0.14399999999999999</c:v>
                </c:pt>
                <c:pt idx="1">
                  <c:v>2.1999999999999999E-2</c:v>
                </c:pt>
                <c:pt idx="2">
                  <c:v>0.82699999999999996</c:v>
                </c:pt>
                <c:pt idx="3">
                  <c:v>7.0000000000000001E-3</c:v>
                </c:pt>
              </c:numCache>
            </c:numRef>
          </c:val>
          <c:extLst>
            <c:ext xmlns:c16="http://schemas.microsoft.com/office/drawing/2014/chart" uri="{C3380CC4-5D6E-409C-BE32-E72D297353CC}">
              <c16:uniqueId val="{00000008-150A-4D8E-AA27-CB926CFFA8D7}"/>
            </c:ext>
          </c:extLst>
        </c:ser>
        <c:ser>
          <c:idx val="3"/>
          <c:order val="3"/>
          <c:tx>
            <c:strRef>
              <c:f>Sheet1!$E$1</c:f>
              <c:strCache>
                <c:ptCount val="1"/>
                <c:pt idx="0">
                  <c:v>Sigur nu</c:v>
                </c:pt>
              </c:strCache>
            </c:strRef>
          </c:tx>
          <c:spPr>
            <a:solidFill>
              <a:schemeClr val="tx2">
                <a:lumMod val="60000"/>
                <a:lumOff val="40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ar trebui sa apartina de Mitropolia subordonata BOR</c:v>
                </c:pt>
                <c:pt idx="1">
                  <c:v>ar trebui sa apartina de Mitropolia subordonata BORusa</c:v>
                </c:pt>
                <c:pt idx="2">
                  <c:v>sa apartina fiecare de ce biserica vrea</c:v>
                </c:pt>
                <c:pt idx="3">
                  <c:v>NS/NR</c:v>
                </c:pt>
              </c:strCache>
            </c:strRef>
          </c:cat>
          <c:val>
            <c:numRef>
              <c:f>Sheet1!$E$2:$E$5</c:f>
              <c:numCache>
                <c:formatCode>0.00%</c:formatCode>
                <c:ptCount val="4"/>
                <c:pt idx="0">
                  <c:v>0.13800000000000001</c:v>
                </c:pt>
                <c:pt idx="1">
                  <c:v>3.4000000000000002E-2</c:v>
                </c:pt>
                <c:pt idx="2">
                  <c:v>0.82799999999999996</c:v>
                </c:pt>
                <c:pt idx="3">
                  <c:v>0</c:v>
                </c:pt>
              </c:numCache>
            </c:numRef>
          </c:val>
          <c:extLst>
            <c:ext xmlns:c16="http://schemas.microsoft.com/office/drawing/2014/chart" uri="{C3380CC4-5D6E-409C-BE32-E72D297353CC}">
              <c16:uniqueId val="{00000009-150A-4D8E-AA27-CB926CFFA8D7}"/>
            </c:ext>
          </c:extLst>
        </c:ser>
        <c:ser>
          <c:idx val="4"/>
          <c:order val="4"/>
          <c:tx>
            <c:strRef>
              <c:f>Sheet1!$F$1</c:f>
              <c:strCache>
                <c:ptCount val="1"/>
                <c:pt idx="0">
                  <c:v>NS/NR</c:v>
                </c:pt>
              </c:strCache>
            </c:strRef>
          </c:tx>
          <c:spPr>
            <a:solidFill>
              <a:schemeClr val="bg2">
                <a:lumMod val="75000"/>
              </a:schemeClr>
            </a:solidFill>
            <a:ln w="12700" cap="flat" cmpd="sng" algn="ctr">
              <a:solidFill>
                <a:schemeClr val="tx1"/>
              </a:solidFill>
              <a:miter lim="800000"/>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ar trebui sa apartina de Mitropolia subordonata BOR</c:v>
                </c:pt>
                <c:pt idx="1">
                  <c:v>ar trebui sa apartina de Mitropolia subordonata BORusa</c:v>
                </c:pt>
                <c:pt idx="2">
                  <c:v>sa apartina fiecare de ce biserica vrea</c:v>
                </c:pt>
                <c:pt idx="3">
                  <c:v>NS/NR</c:v>
                </c:pt>
              </c:strCache>
            </c:strRef>
          </c:cat>
          <c:val>
            <c:numRef>
              <c:f>Sheet1!$F$2:$F$5</c:f>
              <c:numCache>
                <c:formatCode>0.00%</c:formatCode>
                <c:ptCount val="4"/>
                <c:pt idx="0">
                  <c:v>0</c:v>
                </c:pt>
                <c:pt idx="1">
                  <c:v>0</c:v>
                </c:pt>
                <c:pt idx="2">
                  <c:v>0</c:v>
                </c:pt>
                <c:pt idx="3">
                  <c:v>1</c:v>
                </c:pt>
              </c:numCache>
            </c:numRef>
          </c:val>
          <c:extLst>
            <c:ext xmlns:c16="http://schemas.microsoft.com/office/drawing/2014/chart" uri="{C3380CC4-5D6E-409C-BE32-E72D297353CC}">
              <c16:uniqueId val="{0000000A-150A-4D8E-AA27-CB926CFFA8D7}"/>
            </c:ext>
          </c:extLst>
        </c:ser>
        <c:ser>
          <c:idx val="5"/>
          <c:order val="5"/>
          <c:tx>
            <c:strRef>
              <c:f>Sheet1!$G$1</c:f>
              <c:strCache>
                <c:ptCount val="1"/>
                <c:pt idx="0">
                  <c:v>65+</c:v>
                </c:pt>
              </c:strCache>
            </c:strRef>
          </c:tx>
          <c:spPr>
            <a:noFill/>
            <a:ln w="25400" cap="flat" cmpd="sng" algn="ctr">
              <a:solidFill>
                <a:schemeClr val="accent6"/>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ar trebui sa apartina de Mitropolia subordonata BOR</c:v>
                </c:pt>
                <c:pt idx="1">
                  <c:v>ar trebui sa apartina de Mitropolia subordonata BORusa</c:v>
                </c:pt>
                <c:pt idx="2">
                  <c:v>sa apartina fiecare de ce biserica vrea</c:v>
                </c:pt>
                <c:pt idx="3">
                  <c:v>NS/NR</c:v>
                </c:pt>
              </c:strCache>
            </c:strRef>
          </c:cat>
          <c:val>
            <c:numRef>
              <c:f>Sheet1!$G$2:$G$5</c:f>
            </c:numRef>
          </c:val>
          <c:extLst>
            <c:ext xmlns:c16="http://schemas.microsoft.com/office/drawing/2014/chart" uri="{C3380CC4-5D6E-409C-BE32-E72D297353CC}">
              <c16:uniqueId val="{0000000B-150A-4D8E-AA27-CB926CFFA8D7}"/>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legend>
      <c:legendPos val="r"/>
      <c:layout>
        <c:manualLayout>
          <c:xMode val="edge"/>
          <c:yMode val="edge"/>
          <c:x val="0.73149367536353704"/>
          <c:y val="0.56666573592266312"/>
          <c:w val="0.26850632463646296"/>
          <c:h val="0.3610543468071824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stacked"/>
        <c:varyColors val="0"/>
        <c:ser>
          <c:idx val="0"/>
          <c:order val="0"/>
          <c:tx>
            <c:strRef>
              <c:f>Sheet1!$B$1</c:f>
              <c:strCache>
                <c:ptCount val="1"/>
                <c:pt idx="0">
                  <c:v>2022</c:v>
                </c:pt>
              </c:strCache>
            </c:strRef>
          </c:tx>
          <c:spPr>
            <a:solidFill>
              <a:srgbClr val="CCFFFF"/>
            </a:solidFill>
            <a:ln w="12700" cap="flat" cmpd="sng" algn="ctr">
              <a:solidFill>
                <a:schemeClr val="dk1"/>
              </a:solidFill>
              <a:prstDash val="solid"/>
              <a:miter lim="800000"/>
            </a:ln>
            <a:effectLst/>
          </c:spPr>
          <c:invertIfNegative val="0"/>
          <c:dPt>
            <c:idx val="0"/>
            <c:invertIfNegative val="0"/>
            <c:bubble3D val="0"/>
            <c:spPr>
              <a:solidFill>
                <a:srgbClr val="CCFFFF"/>
              </a:solidFill>
              <a:ln w="12700" cap="flat" cmpd="sng" algn="ctr">
                <a:solidFill>
                  <a:schemeClr val="dk1"/>
                </a:solidFill>
                <a:prstDash val="solid"/>
                <a:miter lim="800000"/>
              </a:ln>
              <a:effectLst/>
            </c:spPr>
            <c:extLst>
              <c:ext xmlns:c16="http://schemas.microsoft.com/office/drawing/2014/chart" uri="{C3380CC4-5D6E-409C-BE32-E72D297353CC}">
                <c16:uniqueId val="{00000001-9231-482E-994D-1292FBD3C5DF}"/>
              </c:ext>
            </c:extLst>
          </c:dPt>
          <c:dPt>
            <c:idx val="1"/>
            <c:invertIfNegative val="0"/>
            <c:bubble3D val="0"/>
            <c:spPr>
              <a:solidFill>
                <a:srgbClr val="CCFFFF"/>
              </a:solidFill>
              <a:ln w="12700" cap="flat" cmpd="sng" algn="ctr">
                <a:solidFill>
                  <a:schemeClr val="dk1"/>
                </a:solidFill>
                <a:prstDash val="solid"/>
                <a:miter lim="800000"/>
              </a:ln>
              <a:effectLst/>
            </c:spPr>
            <c:extLst>
              <c:ext xmlns:c16="http://schemas.microsoft.com/office/drawing/2014/chart" uri="{C3380CC4-5D6E-409C-BE32-E72D297353CC}">
                <c16:uniqueId val="{00000003-9231-482E-994D-1292FBD3C5DF}"/>
              </c:ext>
            </c:extLst>
          </c:dPt>
          <c:dPt>
            <c:idx val="2"/>
            <c:invertIfNegative val="0"/>
            <c:bubble3D val="0"/>
            <c:spPr>
              <a:solidFill>
                <a:srgbClr val="CCFFFF"/>
              </a:solidFill>
              <a:ln w="12700" cap="flat" cmpd="sng" algn="ctr">
                <a:solidFill>
                  <a:schemeClr val="dk1"/>
                </a:solidFill>
                <a:prstDash val="solid"/>
                <a:miter lim="800000"/>
              </a:ln>
              <a:effectLst/>
            </c:spPr>
            <c:extLst>
              <c:ext xmlns:c16="http://schemas.microsoft.com/office/drawing/2014/chart" uri="{C3380CC4-5D6E-409C-BE32-E72D297353CC}">
                <c16:uniqueId val="{00000005-9231-482E-994D-1292FBD3C5DF}"/>
              </c:ext>
            </c:extLst>
          </c:dPt>
          <c:dPt>
            <c:idx val="3"/>
            <c:invertIfNegative val="0"/>
            <c:bubble3D val="0"/>
            <c:spPr>
              <a:solidFill>
                <a:srgbClr val="CCFFFF"/>
              </a:solidFill>
              <a:ln w="12700" cap="flat" cmpd="sng" algn="ctr">
                <a:solidFill>
                  <a:schemeClr val="dk1"/>
                </a:solidFill>
                <a:prstDash val="solid"/>
                <a:miter lim="800000"/>
              </a:ln>
              <a:effectLst/>
            </c:spPr>
            <c:extLst>
              <c:ext xmlns:c16="http://schemas.microsoft.com/office/drawing/2014/chart" uri="{C3380CC4-5D6E-409C-BE32-E72D297353CC}">
                <c16:uniqueId val="{00000007-9231-482E-994D-1292FBD3C5DF}"/>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Sigur da</c:v>
                </c:pt>
                <c:pt idx="1">
                  <c:v>Mai degraba da</c:v>
                </c:pt>
                <c:pt idx="2">
                  <c:v>Mai degraba nu</c:v>
                </c:pt>
                <c:pt idx="3">
                  <c:v>Sigur nu</c:v>
                </c:pt>
              </c:strCache>
            </c:strRef>
          </c:cat>
          <c:val>
            <c:numRef>
              <c:f>Sheet1!$B$2:$B$5</c:f>
              <c:numCache>
                <c:formatCode>###0.0%</c:formatCode>
                <c:ptCount val="4"/>
                <c:pt idx="0">
                  <c:v>0.54400000000000004</c:v>
                </c:pt>
                <c:pt idx="1">
                  <c:v>0.28699999999999998</c:v>
                </c:pt>
                <c:pt idx="2">
                  <c:v>0.13900000000000001</c:v>
                </c:pt>
                <c:pt idx="3">
                  <c:v>2.9000000000000005E-2</c:v>
                </c:pt>
              </c:numCache>
            </c:numRef>
          </c:val>
          <c:extLst>
            <c:ext xmlns:c16="http://schemas.microsoft.com/office/drawing/2014/chart" uri="{C3380CC4-5D6E-409C-BE32-E72D297353CC}">
              <c16:uniqueId val="{00000008-9231-482E-994D-1292FBD3C5DF}"/>
            </c:ext>
          </c:extLst>
        </c:ser>
        <c:ser>
          <c:idx val="1"/>
          <c:order val="1"/>
          <c:tx>
            <c:strRef>
              <c:f>Sheet1!$C$1</c:f>
              <c:strCache>
                <c:ptCount val="1"/>
                <c:pt idx="0">
                  <c:v>2021</c:v>
                </c:pt>
              </c:strCache>
            </c:strRef>
          </c:tx>
          <c:spPr>
            <a:solidFill>
              <a:schemeClr val="accent2">
                <a:lumMod val="60000"/>
                <a:lumOff val="40000"/>
              </a:schemeClr>
            </a:solidFill>
            <a:ln w="12700" cap="flat" cmpd="sng" algn="ctr">
              <a:solidFill>
                <a:schemeClr val="dk1"/>
              </a:solidFill>
              <a:prstDash val="solid"/>
              <a:miter lim="800000"/>
            </a:ln>
            <a:effectLst/>
          </c:spPr>
          <c:invertIfNegative val="0"/>
          <c:dLbls>
            <c:dLbl>
              <c:idx val="3"/>
              <c:layout>
                <c:manualLayout>
                  <c:x val="4.9826840232176983E-2"/>
                  <c:y val="1.48713786362445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231-482E-994D-1292FBD3C5D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Sigur da</c:v>
                </c:pt>
                <c:pt idx="1">
                  <c:v>Mai degraba da</c:v>
                </c:pt>
                <c:pt idx="2">
                  <c:v>Mai degraba nu</c:v>
                </c:pt>
                <c:pt idx="3">
                  <c:v>Sigur nu</c:v>
                </c:pt>
              </c:strCache>
            </c:strRef>
          </c:cat>
          <c:val>
            <c:numRef>
              <c:f>Sheet1!$C$2:$C$5</c:f>
              <c:numCache>
                <c:formatCode>0.0%</c:formatCode>
                <c:ptCount val="4"/>
                <c:pt idx="0">
                  <c:v>0.56699999999999995</c:v>
                </c:pt>
                <c:pt idx="1">
                  <c:v>0.26700000000000002</c:v>
                </c:pt>
                <c:pt idx="2">
                  <c:v>0.115</c:v>
                </c:pt>
                <c:pt idx="3">
                  <c:v>0.05</c:v>
                </c:pt>
              </c:numCache>
            </c:numRef>
          </c:val>
          <c:extLst>
            <c:ext xmlns:c16="http://schemas.microsoft.com/office/drawing/2014/chart" uri="{C3380CC4-5D6E-409C-BE32-E72D297353CC}">
              <c16:uniqueId val="{0000000A-9231-482E-994D-1292FBD3C5DF}"/>
            </c:ext>
          </c:extLst>
        </c:ser>
        <c:ser>
          <c:idx val="2"/>
          <c:order val="2"/>
          <c:tx>
            <c:strRef>
              <c:f>Sheet1!$D$1</c:f>
              <c:strCache>
                <c:ptCount val="1"/>
                <c:pt idx="0">
                  <c:v>2020</c:v>
                </c:pt>
              </c:strCache>
            </c:strRef>
          </c:tx>
          <c:spPr>
            <a:solidFill>
              <a:schemeClr val="accent4">
                <a:lumMod val="60000"/>
                <a:lumOff val="40000"/>
              </a:schemeClr>
            </a:solidFill>
            <a:ln w="12700" cap="flat" cmpd="sng" algn="ctr">
              <a:solidFill>
                <a:schemeClr val="dk1"/>
              </a:solidFill>
              <a:prstDash val="solid"/>
              <a:miter lim="800000"/>
            </a:ln>
            <a:effectLst/>
          </c:spPr>
          <c:invertIfNegative val="0"/>
          <c:dLbls>
            <c:dLbl>
              <c:idx val="2"/>
              <c:layout>
                <c:manualLayout>
                  <c:x val="4.1148447284106764E-2"/>
                  <c:y val="4.957191264523943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231-482E-994D-1292FBD3C5DF}"/>
                </c:ext>
              </c:extLst>
            </c:dLbl>
            <c:dLbl>
              <c:idx val="3"/>
              <c:layout>
                <c:manualLayout>
                  <c:x val="3.6118986224567474E-2"/>
                  <c:y val="-2.230589701040424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231-482E-994D-1292FBD3C5D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Sigur da</c:v>
                </c:pt>
                <c:pt idx="1">
                  <c:v>Mai degraba da</c:v>
                </c:pt>
                <c:pt idx="2">
                  <c:v>Mai degraba nu</c:v>
                </c:pt>
                <c:pt idx="3">
                  <c:v>Sigur nu</c:v>
                </c:pt>
              </c:strCache>
            </c:strRef>
          </c:cat>
          <c:val>
            <c:numRef>
              <c:f>Sheet1!$D$2:$D$5</c:f>
              <c:numCache>
                <c:formatCode>0.0%</c:formatCode>
                <c:ptCount val="4"/>
                <c:pt idx="0">
                  <c:v>0.63800000000000001</c:v>
                </c:pt>
                <c:pt idx="1">
                  <c:v>0.26600000000000001</c:v>
                </c:pt>
                <c:pt idx="2">
                  <c:v>0.06</c:v>
                </c:pt>
                <c:pt idx="3">
                  <c:v>3.5999999999999997E-2</c:v>
                </c:pt>
              </c:numCache>
            </c:numRef>
          </c:val>
          <c:extLst>
            <c:ext xmlns:c16="http://schemas.microsoft.com/office/drawing/2014/chart" uri="{C3380CC4-5D6E-409C-BE32-E72D297353CC}">
              <c16:uniqueId val="{0000000D-9231-482E-994D-1292FBD3C5DF}"/>
            </c:ext>
          </c:extLst>
        </c:ser>
        <c:dLbls>
          <c:dLblPos val="ctr"/>
          <c:showLegendKey val="0"/>
          <c:showVal val="1"/>
          <c:showCatName val="0"/>
          <c:showSerName val="0"/>
          <c:showPercent val="0"/>
          <c:showBubbleSize val="0"/>
        </c:dLbls>
        <c:gapWidth val="227"/>
        <c:overlap val="100"/>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89228798869241"/>
          <c:y val="2.3435857934052822E-2"/>
          <c:w val="0.62282124454796151"/>
          <c:h val="0.92372004694357401"/>
        </c:manualLayout>
      </c:layout>
      <c:barChart>
        <c:barDir val="bar"/>
        <c:grouping val="stacked"/>
        <c:varyColors val="0"/>
        <c:ser>
          <c:idx val="0"/>
          <c:order val="0"/>
          <c:tx>
            <c:strRef>
              <c:f>Sheet1!$B$1</c:f>
              <c:strCache>
                <c:ptCount val="1"/>
                <c:pt idx="0">
                  <c:v>2022</c:v>
                </c:pt>
              </c:strCache>
            </c:strRef>
          </c:tx>
          <c:spPr>
            <a:solidFill>
              <a:srgbClr val="CCFFFF"/>
            </a:solidFill>
            <a:ln w="12700" cap="flat" cmpd="sng" algn="ctr">
              <a:solidFill>
                <a:schemeClr val="dk1"/>
              </a:solidFill>
              <a:prstDash val="solid"/>
              <a:miter lim="800000"/>
            </a:ln>
            <a:effectLst/>
          </c:spPr>
          <c:invertIfNegative val="0"/>
          <c:dPt>
            <c:idx val="0"/>
            <c:invertIfNegative val="0"/>
            <c:bubble3D val="0"/>
            <c:spPr>
              <a:solidFill>
                <a:srgbClr val="CCFFFF"/>
              </a:solidFill>
              <a:ln w="12700" cap="flat" cmpd="sng" algn="ctr">
                <a:solidFill>
                  <a:schemeClr val="dk1"/>
                </a:solidFill>
                <a:prstDash val="solid"/>
                <a:miter lim="800000"/>
              </a:ln>
              <a:effectLst/>
            </c:spPr>
            <c:extLst>
              <c:ext xmlns:c16="http://schemas.microsoft.com/office/drawing/2014/chart" uri="{C3380CC4-5D6E-409C-BE32-E72D297353CC}">
                <c16:uniqueId val="{00000001-BDA4-4A55-B567-04C533975821}"/>
              </c:ext>
            </c:extLst>
          </c:dPt>
          <c:dPt>
            <c:idx val="1"/>
            <c:invertIfNegative val="0"/>
            <c:bubble3D val="0"/>
            <c:spPr>
              <a:solidFill>
                <a:srgbClr val="CCFFFF"/>
              </a:solidFill>
              <a:ln w="12700" cap="flat" cmpd="sng" algn="ctr">
                <a:solidFill>
                  <a:schemeClr val="dk1"/>
                </a:solidFill>
                <a:prstDash val="solid"/>
                <a:miter lim="800000"/>
              </a:ln>
              <a:effectLst/>
            </c:spPr>
            <c:extLst>
              <c:ext xmlns:c16="http://schemas.microsoft.com/office/drawing/2014/chart" uri="{C3380CC4-5D6E-409C-BE32-E72D297353CC}">
                <c16:uniqueId val="{00000003-BDA4-4A55-B567-04C533975821}"/>
              </c:ext>
            </c:extLst>
          </c:dPt>
          <c:dPt>
            <c:idx val="2"/>
            <c:invertIfNegative val="0"/>
            <c:bubble3D val="0"/>
            <c:spPr>
              <a:solidFill>
                <a:srgbClr val="CCFFFF"/>
              </a:solidFill>
              <a:ln w="12700" cap="flat" cmpd="sng" algn="ctr">
                <a:solidFill>
                  <a:schemeClr val="dk1"/>
                </a:solidFill>
                <a:prstDash val="solid"/>
                <a:miter lim="800000"/>
              </a:ln>
              <a:effectLst/>
            </c:spPr>
            <c:extLst>
              <c:ext xmlns:c16="http://schemas.microsoft.com/office/drawing/2014/chart" uri="{C3380CC4-5D6E-409C-BE32-E72D297353CC}">
                <c16:uniqueId val="{00000005-BDA4-4A55-B567-04C533975821}"/>
              </c:ext>
            </c:extLst>
          </c:dPt>
          <c:dPt>
            <c:idx val="3"/>
            <c:invertIfNegative val="0"/>
            <c:bubble3D val="0"/>
            <c:spPr>
              <a:solidFill>
                <a:srgbClr val="CCFFFF"/>
              </a:solidFill>
              <a:ln w="12700" cap="flat" cmpd="sng" algn="ctr">
                <a:solidFill>
                  <a:schemeClr val="dk1"/>
                </a:solidFill>
                <a:prstDash val="solid"/>
                <a:miter lim="800000"/>
              </a:ln>
              <a:effectLst/>
            </c:spPr>
            <c:extLst>
              <c:ext xmlns:c16="http://schemas.microsoft.com/office/drawing/2014/chart" uri="{C3380CC4-5D6E-409C-BE32-E72D297353CC}">
                <c16:uniqueId val="{00000007-092B-430E-8EDF-4BCF805712CF}"/>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Da</c:v>
                </c:pt>
                <c:pt idx="1">
                  <c:v>Nu</c:v>
                </c:pt>
                <c:pt idx="2">
                  <c:v>Nu se poate raspunde asa de simplu la aceasta intrebare</c:v>
                </c:pt>
                <c:pt idx="3">
                  <c:v>NS/NR</c:v>
                </c:pt>
              </c:strCache>
            </c:strRef>
          </c:cat>
          <c:val>
            <c:numRef>
              <c:f>Sheet1!$B$2:$B$5</c:f>
              <c:numCache>
                <c:formatCode>###0.0%</c:formatCode>
                <c:ptCount val="4"/>
                <c:pt idx="0">
                  <c:v>0.91600000000000004</c:v>
                </c:pt>
                <c:pt idx="1">
                  <c:v>0.03</c:v>
                </c:pt>
                <c:pt idx="2">
                  <c:v>5.2999999999999999E-2</c:v>
                </c:pt>
                <c:pt idx="3">
                  <c:v>1E-3</c:v>
                </c:pt>
              </c:numCache>
            </c:numRef>
          </c:val>
          <c:extLst>
            <c:ext xmlns:c16="http://schemas.microsoft.com/office/drawing/2014/chart" uri="{C3380CC4-5D6E-409C-BE32-E72D297353CC}">
              <c16:uniqueId val="{0000000A-BDA4-4A55-B567-04C533975821}"/>
            </c:ext>
          </c:extLst>
        </c:ser>
        <c:ser>
          <c:idx val="1"/>
          <c:order val="1"/>
          <c:tx>
            <c:strRef>
              <c:f>Sheet1!$C$1</c:f>
              <c:strCache>
                <c:ptCount val="1"/>
                <c:pt idx="0">
                  <c:v>2021</c:v>
                </c:pt>
              </c:strCache>
            </c:strRef>
          </c:tx>
          <c:spPr>
            <a:solidFill>
              <a:schemeClr val="accent2">
                <a:lumMod val="60000"/>
                <a:lumOff val="40000"/>
              </a:schemeClr>
            </a:solidFill>
            <a:ln w="12700" cap="flat" cmpd="sng" algn="ctr">
              <a:solidFill>
                <a:schemeClr val="dk1"/>
              </a:solidFill>
              <a:prstDash val="solid"/>
              <a:miter lim="800000"/>
            </a:ln>
            <a:effectLst/>
          </c:spPr>
          <c:invertIfNegative val="0"/>
          <c:dLbls>
            <c:dLbl>
              <c:idx val="1"/>
              <c:layout>
                <c:manualLayout>
                  <c:x val="4.5238930761333042E-2"/>
                  <c:y val="2.230687279703965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C73-495F-ADA0-3DB3FCAC7ADF}"/>
                </c:ext>
              </c:extLst>
            </c:dLbl>
            <c:dLbl>
              <c:idx val="2"/>
              <c:layout>
                <c:manualLayout>
                  <c:x val="5.1701635155809188E-2"/>
                  <c:y val="1.73496815325157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C73-495F-ADA0-3DB3FCAC7ADF}"/>
                </c:ext>
              </c:extLst>
            </c:dLbl>
            <c:dLbl>
              <c:idx val="3"/>
              <c:layout>
                <c:manualLayout>
                  <c:x val="1.1050650888309492E-2"/>
                  <c:y val="-6.939775034342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5D-4A69-B75F-40F79451C72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c:v>
                </c:pt>
                <c:pt idx="1">
                  <c:v>Nu</c:v>
                </c:pt>
                <c:pt idx="2">
                  <c:v>Nu se poate raspunde asa de simplu la aceasta intrebare</c:v>
                </c:pt>
                <c:pt idx="3">
                  <c:v>NS/NR</c:v>
                </c:pt>
              </c:strCache>
            </c:strRef>
          </c:cat>
          <c:val>
            <c:numRef>
              <c:f>Sheet1!$C$2:$C$5</c:f>
              <c:numCache>
                <c:formatCode>0.0%</c:formatCode>
                <c:ptCount val="4"/>
                <c:pt idx="0">
                  <c:v>0.89800000000000002</c:v>
                </c:pt>
                <c:pt idx="1">
                  <c:v>4.2999999999999997E-2</c:v>
                </c:pt>
                <c:pt idx="2">
                  <c:v>5.8000000000000003E-2</c:v>
                </c:pt>
                <c:pt idx="3">
                  <c:v>2E-3</c:v>
                </c:pt>
              </c:numCache>
            </c:numRef>
          </c:val>
          <c:extLst>
            <c:ext xmlns:c16="http://schemas.microsoft.com/office/drawing/2014/chart" uri="{C3380CC4-5D6E-409C-BE32-E72D297353CC}">
              <c16:uniqueId val="{00000008-2075-43E0-8822-1470BDB2CD7B}"/>
            </c:ext>
          </c:extLst>
        </c:ser>
        <c:ser>
          <c:idx val="2"/>
          <c:order val="2"/>
          <c:tx>
            <c:strRef>
              <c:f>Sheet1!$D$1</c:f>
              <c:strCache>
                <c:ptCount val="1"/>
                <c:pt idx="0">
                  <c:v>2020</c:v>
                </c:pt>
              </c:strCache>
            </c:strRef>
          </c:tx>
          <c:spPr>
            <a:solidFill>
              <a:schemeClr val="accent4">
                <a:lumMod val="60000"/>
                <a:lumOff val="40000"/>
              </a:schemeClr>
            </a:solidFill>
            <a:ln w="12700" cap="flat" cmpd="sng" algn="ctr">
              <a:solidFill>
                <a:schemeClr val="dk1"/>
              </a:solidFill>
              <a:prstDash val="solid"/>
              <a:miter lim="800000"/>
            </a:ln>
            <a:effectLst/>
          </c:spPr>
          <c:invertIfNegative val="0"/>
          <c:dLbls>
            <c:dLbl>
              <c:idx val="1"/>
              <c:layout>
                <c:manualLayout>
                  <c:x val="3.7893939998420403E-2"/>
                  <c:y val="-1.48707931642633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C73-495F-ADA0-3DB3FCAC7ADF}"/>
                </c:ext>
              </c:extLst>
            </c:dLbl>
            <c:dLbl>
              <c:idx val="2"/>
              <c:layout>
                <c:manualLayout>
                  <c:x val="3.8563415108764772E-2"/>
                  <c:y val="-1.98275941141330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5D-4A69-B75F-40F79451C725}"/>
                </c:ext>
              </c:extLst>
            </c:dLbl>
            <c:dLbl>
              <c:idx val="3"/>
              <c:layout>
                <c:manualLayout>
                  <c:x val="3.741148758044812E-2"/>
                  <c:y val="-2.478107738944288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5D-4A69-B75F-40F79451C72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c:v>
                </c:pt>
                <c:pt idx="1">
                  <c:v>Nu</c:v>
                </c:pt>
                <c:pt idx="2">
                  <c:v>Nu se poate raspunde asa de simplu la aceasta intrebare</c:v>
                </c:pt>
                <c:pt idx="3">
                  <c:v>NS/NR</c:v>
                </c:pt>
              </c:strCache>
            </c:strRef>
          </c:cat>
          <c:val>
            <c:numRef>
              <c:f>Sheet1!$D$2:$D$5</c:f>
              <c:numCache>
                <c:formatCode>0.0%</c:formatCode>
                <c:ptCount val="4"/>
                <c:pt idx="0">
                  <c:v>0.90200000000000002</c:v>
                </c:pt>
                <c:pt idx="1">
                  <c:v>0.04</c:v>
                </c:pt>
                <c:pt idx="2">
                  <c:v>5.7000000000000002E-2</c:v>
                </c:pt>
                <c:pt idx="3">
                  <c:v>1E-3</c:v>
                </c:pt>
              </c:numCache>
            </c:numRef>
          </c:val>
          <c:extLst>
            <c:ext xmlns:c16="http://schemas.microsoft.com/office/drawing/2014/chart" uri="{C3380CC4-5D6E-409C-BE32-E72D297353CC}">
              <c16:uniqueId val="{00000009-2075-43E0-8822-1470BDB2CD7B}"/>
            </c:ext>
          </c:extLst>
        </c:ser>
        <c:dLbls>
          <c:dLblPos val="ctr"/>
          <c:showLegendKey val="0"/>
          <c:showVal val="1"/>
          <c:showCatName val="0"/>
          <c:showSerName val="0"/>
          <c:showPercent val="0"/>
          <c:showBubbleSize val="0"/>
        </c:dLbls>
        <c:gapWidth val="227"/>
        <c:overlap val="100"/>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stacked"/>
        <c:varyColors val="0"/>
        <c:ser>
          <c:idx val="0"/>
          <c:order val="0"/>
          <c:tx>
            <c:strRef>
              <c:f>Sheet1!$B$1</c:f>
              <c:strCache>
                <c:ptCount val="1"/>
                <c:pt idx="0">
                  <c:v>2022</c:v>
                </c:pt>
              </c:strCache>
            </c:strRef>
          </c:tx>
          <c:spPr>
            <a:solidFill>
              <a:srgbClr val="CCFFFF"/>
            </a:solidFill>
            <a:ln w="12700" cap="flat" cmpd="sng" algn="ctr">
              <a:solidFill>
                <a:schemeClr val="dk1"/>
              </a:solidFill>
              <a:prstDash val="solid"/>
              <a:miter lim="800000"/>
            </a:ln>
            <a:effectLst/>
          </c:spPr>
          <c:invertIfNegative val="0"/>
          <c:dPt>
            <c:idx val="0"/>
            <c:invertIfNegative val="0"/>
            <c:bubble3D val="0"/>
            <c:spPr>
              <a:solidFill>
                <a:srgbClr val="CCFFFF"/>
              </a:solidFill>
              <a:ln w="12700" cap="flat" cmpd="sng" algn="ctr">
                <a:solidFill>
                  <a:schemeClr val="dk1"/>
                </a:solidFill>
                <a:prstDash val="solid"/>
                <a:miter lim="800000"/>
              </a:ln>
              <a:effectLst/>
            </c:spPr>
            <c:extLst>
              <c:ext xmlns:c16="http://schemas.microsoft.com/office/drawing/2014/chart" uri="{C3380CC4-5D6E-409C-BE32-E72D297353CC}">
                <c16:uniqueId val="{00000001-BDA4-4A55-B567-04C533975821}"/>
              </c:ext>
            </c:extLst>
          </c:dPt>
          <c:dPt>
            <c:idx val="1"/>
            <c:invertIfNegative val="0"/>
            <c:bubble3D val="0"/>
            <c:spPr>
              <a:solidFill>
                <a:srgbClr val="CCFFFF"/>
              </a:solidFill>
              <a:ln w="12700" cap="flat" cmpd="sng" algn="ctr">
                <a:solidFill>
                  <a:schemeClr val="dk1"/>
                </a:solidFill>
                <a:prstDash val="solid"/>
                <a:miter lim="800000"/>
              </a:ln>
              <a:effectLst/>
            </c:spPr>
            <c:extLst>
              <c:ext xmlns:c16="http://schemas.microsoft.com/office/drawing/2014/chart" uri="{C3380CC4-5D6E-409C-BE32-E72D297353CC}">
                <c16:uniqueId val="{00000003-BDA4-4A55-B567-04C533975821}"/>
              </c:ext>
            </c:extLst>
          </c:dPt>
          <c:dPt>
            <c:idx val="2"/>
            <c:invertIfNegative val="0"/>
            <c:bubble3D val="0"/>
            <c:spPr>
              <a:solidFill>
                <a:srgbClr val="CCFFFF"/>
              </a:solidFill>
              <a:ln w="12700" cap="flat" cmpd="sng" algn="ctr">
                <a:solidFill>
                  <a:schemeClr val="dk1"/>
                </a:solidFill>
                <a:prstDash val="solid"/>
                <a:miter lim="800000"/>
              </a:ln>
              <a:effectLst/>
            </c:spPr>
            <c:extLst>
              <c:ext xmlns:c16="http://schemas.microsoft.com/office/drawing/2014/chart" uri="{C3380CC4-5D6E-409C-BE32-E72D297353CC}">
                <c16:uniqueId val="{00000005-BDA4-4A55-B567-04C533975821}"/>
              </c:ext>
            </c:extLst>
          </c:dPt>
          <c:dPt>
            <c:idx val="3"/>
            <c:invertIfNegative val="0"/>
            <c:bubble3D val="0"/>
            <c:spPr>
              <a:solidFill>
                <a:srgbClr val="CCFFFF"/>
              </a:solidFill>
              <a:ln w="12700" cap="flat" cmpd="sng" algn="ctr">
                <a:solidFill>
                  <a:schemeClr val="dk1"/>
                </a:solidFill>
                <a:prstDash val="solid"/>
                <a:miter lim="800000"/>
              </a:ln>
              <a:effectLst/>
            </c:spPr>
            <c:extLst>
              <c:ext xmlns:c16="http://schemas.microsoft.com/office/drawing/2014/chart" uri="{C3380CC4-5D6E-409C-BE32-E72D297353CC}">
                <c16:uniqueId val="{00000007-092B-430E-8EDF-4BCF805712CF}"/>
              </c:ext>
            </c:extLst>
          </c:dPt>
          <c:dLbls>
            <c:dLbl>
              <c:idx val="5"/>
              <c:delete val="1"/>
              <c:extLst>
                <c:ext xmlns:c15="http://schemas.microsoft.com/office/drawing/2012/chart" uri="{CE6537A1-D6FC-4f65-9D91-7224C49458BB}"/>
                <c:ext xmlns:c16="http://schemas.microsoft.com/office/drawing/2014/chart" uri="{C3380CC4-5D6E-409C-BE32-E72D297353CC}">
                  <c16:uniqueId val="{0000000A-C7FC-4D43-80BF-A8DFCF093F0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 data pe saptamana sau mai des</c:v>
                </c:pt>
                <c:pt idx="1">
                  <c:v>cam o data pe luna</c:v>
                </c:pt>
                <c:pt idx="2">
                  <c:v>doar la sarbatorile mari</c:v>
                </c:pt>
                <c:pt idx="3">
                  <c:v>ocazional, la unele sarbatori, evenimente din familie</c:v>
                </c:pt>
                <c:pt idx="4">
                  <c:v>deloc</c:v>
                </c:pt>
                <c:pt idx="5">
                  <c:v>NS/NR</c:v>
                </c:pt>
              </c:strCache>
            </c:strRef>
          </c:cat>
          <c:val>
            <c:numRef>
              <c:f>Sheet1!$B$2:$B$7</c:f>
              <c:numCache>
                <c:formatCode>###0.0%</c:formatCode>
                <c:ptCount val="6"/>
                <c:pt idx="0">
                  <c:v>0.26600000000000001</c:v>
                </c:pt>
                <c:pt idx="1">
                  <c:v>0.16800000000000001</c:v>
                </c:pt>
                <c:pt idx="2">
                  <c:v>0.193</c:v>
                </c:pt>
                <c:pt idx="3">
                  <c:v>0.29899999999999999</c:v>
                </c:pt>
                <c:pt idx="4">
                  <c:v>7.3999999999999996E-2</c:v>
                </c:pt>
                <c:pt idx="5">
                  <c:v>0</c:v>
                </c:pt>
              </c:numCache>
            </c:numRef>
          </c:val>
          <c:extLst>
            <c:ext xmlns:c16="http://schemas.microsoft.com/office/drawing/2014/chart" uri="{C3380CC4-5D6E-409C-BE32-E72D297353CC}">
              <c16:uniqueId val="{0000000A-BDA4-4A55-B567-04C533975821}"/>
            </c:ext>
          </c:extLst>
        </c:ser>
        <c:ser>
          <c:idx val="1"/>
          <c:order val="1"/>
          <c:tx>
            <c:strRef>
              <c:f>Sheet1!$C$1</c:f>
              <c:strCache>
                <c:ptCount val="1"/>
                <c:pt idx="0">
                  <c:v>2021</c:v>
                </c:pt>
              </c:strCache>
            </c:strRef>
          </c:tx>
          <c:spPr>
            <a:solidFill>
              <a:schemeClr val="accent2">
                <a:lumMod val="60000"/>
                <a:lumOff val="40000"/>
              </a:schemeClr>
            </a:solidFill>
            <a:ln w="12700" cap="flat" cmpd="sng" algn="ctr">
              <a:solidFill>
                <a:schemeClr val="dk1"/>
              </a:solidFill>
              <a:prstDash val="solid"/>
              <a:miter lim="800000"/>
            </a:ln>
            <a:effectLst/>
          </c:spPr>
          <c:invertIfNegative val="0"/>
          <c:dLbls>
            <c:dLbl>
              <c:idx val="5"/>
              <c:layout>
                <c:manualLayout>
                  <c:x val="2.7143358456799823E-2"/>
                  <c:y val="2.478693210925453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7FC-4D43-80BF-A8DFCF093F0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 data pe saptamana sau mai des</c:v>
                </c:pt>
                <c:pt idx="1">
                  <c:v>cam o data pe luna</c:v>
                </c:pt>
                <c:pt idx="2">
                  <c:v>doar la sarbatorile mari</c:v>
                </c:pt>
                <c:pt idx="3">
                  <c:v>ocazional, la unele sarbatori, evenimente din familie</c:v>
                </c:pt>
                <c:pt idx="4">
                  <c:v>deloc</c:v>
                </c:pt>
                <c:pt idx="5">
                  <c:v>NS/NR</c:v>
                </c:pt>
              </c:strCache>
            </c:strRef>
          </c:cat>
          <c:val>
            <c:numRef>
              <c:f>Sheet1!$C$2:$C$7</c:f>
              <c:numCache>
                <c:formatCode>0.0%</c:formatCode>
                <c:ptCount val="6"/>
                <c:pt idx="0">
                  <c:v>0.23400000000000001</c:v>
                </c:pt>
                <c:pt idx="1">
                  <c:v>0.16</c:v>
                </c:pt>
                <c:pt idx="2">
                  <c:v>0.222</c:v>
                </c:pt>
                <c:pt idx="3">
                  <c:v>0.312</c:v>
                </c:pt>
                <c:pt idx="4">
                  <c:v>7.0000000000000007E-2</c:v>
                </c:pt>
                <c:pt idx="5">
                  <c:v>3.0000000000000001E-3</c:v>
                </c:pt>
              </c:numCache>
            </c:numRef>
          </c:val>
          <c:extLst>
            <c:ext xmlns:c16="http://schemas.microsoft.com/office/drawing/2014/chart" uri="{C3380CC4-5D6E-409C-BE32-E72D297353CC}">
              <c16:uniqueId val="{00000008-2075-43E0-8822-1470BDB2CD7B}"/>
            </c:ext>
          </c:extLst>
        </c:ser>
        <c:ser>
          <c:idx val="2"/>
          <c:order val="2"/>
          <c:tx>
            <c:strRef>
              <c:f>Sheet1!$D$1</c:f>
              <c:strCache>
                <c:ptCount val="1"/>
                <c:pt idx="0">
                  <c:v>2020</c:v>
                </c:pt>
              </c:strCache>
            </c:strRef>
          </c:tx>
          <c:spPr>
            <a:solidFill>
              <a:schemeClr val="accent4">
                <a:lumMod val="60000"/>
                <a:lumOff val="40000"/>
              </a:schemeClr>
            </a:solidFill>
            <a:ln w="12700" cap="flat" cmpd="sng" algn="ctr">
              <a:solidFill>
                <a:schemeClr val="dk1"/>
              </a:solidFill>
              <a:prstDash val="solid"/>
              <a:miter lim="800000"/>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9-C7FC-4D43-80BF-A8DFCF093F0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 data pe saptamana sau mai des</c:v>
                </c:pt>
                <c:pt idx="1">
                  <c:v>cam o data pe luna</c:v>
                </c:pt>
                <c:pt idx="2">
                  <c:v>doar la sarbatorile mari</c:v>
                </c:pt>
                <c:pt idx="3">
                  <c:v>ocazional, la unele sarbatori, evenimente din familie</c:v>
                </c:pt>
                <c:pt idx="4">
                  <c:v>deloc</c:v>
                </c:pt>
                <c:pt idx="5">
                  <c:v>NS/NR</c:v>
                </c:pt>
              </c:strCache>
            </c:strRef>
          </c:cat>
          <c:val>
            <c:numRef>
              <c:f>Sheet1!$D$2:$D$7</c:f>
              <c:numCache>
                <c:formatCode>0.0%</c:formatCode>
                <c:ptCount val="6"/>
                <c:pt idx="0">
                  <c:v>0.36099999999999999</c:v>
                </c:pt>
                <c:pt idx="1">
                  <c:v>0.17199999999999999</c:v>
                </c:pt>
                <c:pt idx="2">
                  <c:v>0.18</c:v>
                </c:pt>
                <c:pt idx="3">
                  <c:v>0.217</c:v>
                </c:pt>
                <c:pt idx="4">
                  <c:v>6.9000000000000006E-2</c:v>
                </c:pt>
                <c:pt idx="5">
                  <c:v>1E-3</c:v>
                </c:pt>
              </c:numCache>
            </c:numRef>
          </c:val>
          <c:extLst>
            <c:ext xmlns:c16="http://schemas.microsoft.com/office/drawing/2014/chart" uri="{C3380CC4-5D6E-409C-BE32-E72D297353CC}">
              <c16:uniqueId val="{00000009-2075-43E0-8822-1470BDB2CD7B}"/>
            </c:ext>
          </c:extLst>
        </c:ser>
        <c:dLbls>
          <c:dLblPos val="ctr"/>
          <c:showLegendKey val="0"/>
          <c:showVal val="1"/>
          <c:showCatName val="0"/>
          <c:showSerName val="0"/>
          <c:showPercent val="0"/>
          <c:showBubbleSize val="0"/>
        </c:dLbls>
        <c:gapWidth val="227"/>
        <c:overlap val="100"/>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Motive</c:v>
                </c:pt>
              </c:strCache>
            </c:strRef>
          </c:tx>
          <c:spPr>
            <a:solidFill>
              <a:schemeClr val="lt1"/>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BDA4-4A55-B567-04C533975821}"/>
              </c:ext>
            </c:extLst>
          </c:dPt>
          <c:dPt>
            <c:idx val="1"/>
            <c:invertIfNegative val="0"/>
            <c:bubble3D val="0"/>
            <c:spPr>
              <a:solidFill>
                <a:schemeClr val="accent2">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BDA4-4A55-B567-04C533975821}"/>
              </c:ext>
            </c:extLst>
          </c:dPt>
          <c:dPt>
            <c:idx val="2"/>
            <c:invertIfNegative val="0"/>
            <c:bubble3D val="0"/>
            <c:spPr>
              <a:solidFill>
                <a:schemeClr val="bg1">
                  <a:lumMod val="65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BDA4-4A55-B567-04C53397582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Sunt mai degraba indiferent fata de religie</c:v>
                </c:pt>
                <c:pt idx="1">
                  <c:v>Sunt mai degraba impotriva religiei</c:v>
                </c:pt>
                <c:pt idx="2">
                  <c:v>NS/NR</c:v>
                </c:pt>
              </c:strCache>
            </c:strRef>
          </c:cat>
          <c:val>
            <c:numRef>
              <c:f>Sheet1!$B$2:$B$4</c:f>
              <c:numCache>
                <c:formatCode>###0.0%</c:formatCode>
                <c:ptCount val="3"/>
                <c:pt idx="0">
                  <c:v>0.92261904761904778</c:v>
                </c:pt>
                <c:pt idx="1">
                  <c:v>7.1428571428571425E-2</c:v>
                </c:pt>
                <c:pt idx="2">
                  <c:v>5.9523809523809521E-3</c:v>
                </c:pt>
              </c:numCache>
            </c:numRef>
          </c:val>
          <c:extLst>
            <c:ext xmlns:c16="http://schemas.microsoft.com/office/drawing/2014/chart" uri="{C3380CC4-5D6E-409C-BE32-E72D297353CC}">
              <c16:uniqueId val="{0000000A-BDA4-4A55-B567-04C533975821}"/>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stacked"/>
        <c:varyColors val="0"/>
        <c:ser>
          <c:idx val="0"/>
          <c:order val="0"/>
          <c:tx>
            <c:strRef>
              <c:f>Sheet1!$B$1</c:f>
              <c:strCache>
                <c:ptCount val="1"/>
                <c:pt idx="0">
                  <c:v>2022</c:v>
                </c:pt>
              </c:strCache>
            </c:strRef>
          </c:tx>
          <c:spPr>
            <a:solidFill>
              <a:srgbClr val="CCFFFF"/>
            </a:solidFill>
            <a:ln w="12700" cap="flat" cmpd="sng" algn="ctr">
              <a:solidFill>
                <a:schemeClr val="dk1"/>
              </a:solidFill>
              <a:prstDash val="solid"/>
              <a:miter lim="800000"/>
            </a:ln>
            <a:effectLst/>
          </c:spPr>
          <c:invertIfNegative val="0"/>
          <c:dPt>
            <c:idx val="0"/>
            <c:invertIfNegative val="0"/>
            <c:bubble3D val="0"/>
            <c:spPr>
              <a:solidFill>
                <a:srgbClr val="CCFFFF"/>
              </a:solidFill>
              <a:ln w="12700" cap="flat" cmpd="sng" algn="ctr">
                <a:solidFill>
                  <a:schemeClr val="dk1"/>
                </a:solidFill>
                <a:prstDash val="solid"/>
                <a:miter lim="800000"/>
              </a:ln>
              <a:effectLst/>
            </c:spPr>
            <c:extLst>
              <c:ext xmlns:c16="http://schemas.microsoft.com/office/drawing/2014/chart" uri="{C3380CC4-5D6E-409C-BE32-E72D297353CC}">
                <c16:uniqueId val="{00000001-BDA4-4A55-B567-04C533975821}"/>
              </c:ext>
            </c:extLst>
          </c:dPt>
          <c:dPt>
            <c:idx val="1"/>
            <c:invertIfNegative val="0"/>
            <c:bubble3D val="0"/>
            <c:spPr>
              <a:solidFill>
                <a:srgbClr val="CCFFFF"/>
              </a:solidFill>
              <a:ln w="12700" cap="flat" cmpd="sng" algn="ctr">
                <a:solidFill>
                  <a:schemeClr val="dk1"/>
                </a:solidFill>
                <a:prstDash val="solid"/>
                <a:miter lim="800000"/>
              </a:ln>
              <a:effectLst/>
            </c:spPr>
            <c:extLst>
              <c:ext xmlns:c16="http://schemas.microsoft.com/office/drawing/2014/chart" uri="{C3380CC4-5D6E-409C-BE32-E72D297353CC}">
                <c16:uniqueId val="{00000003-BDA4-4A55-B567-04C533975821}"/>
              </c:ext>
            </c:extLst>
          </c:dPt>
          <c:dPt>
            <c:idx val="2"/>
            <c:invertIfNegative val="0"/>
            <c:bubble3D val="0"/>
            <c:spPr>
              <a:solidFill>
                <a:srgbClr val="CCFFFF"/>
              </a:solidFill>
              <a:ln w="12700" cap="flat" cmpd="sng" algn="ctr">
                <a:solidFill>
                  <a:schemeClr val="dk1"/>
                </a:solidFill>
                <a:prstDash val="solid"/>
                <a:miter lim="800000"/>
              </a:ln>
              <a:effectLst/>
            </c:spPr>
            <c:extLst>
              <c:ext xmlns:c16="http://schemas.microsoft.com/office/drawing/2014/chart" uri="{C3380CC4-5D6E-409C-BE32-E72D297353CC}">
                <c16:uniqueId val="{00000005-BDA4-4A55-B567-04C533975821}"/>
              </c:ext>
            </c:extLst>
          </c:dPt>
          <c:dPt>
            <c:idx val="3"/>
            <c:invertIfNegative val="0"/>
            <c:bubble3D val="0"/>
            <c:spPr>
              <a:solidFill>
                <a:srgbClr val="CCFFFF"/>
              </a:solidFill>
              <a:ln w="12700" cap="flat" cmpd="sng" algn="ctr">
                <a:solidFill>
                  <a:schemeClr val="dk1"/>
                </a:solidFill>
                <a:prstDash val="solid"/>
                <a:miter lim="800000"/>
              </a:ln>
              <a:effectLst/>
            </c:spPr>
            <c:extLst>
              <c:ext xmlns:c16="http://schemas.microsoft.com/office/drawing/2014/chart" uri="{C3380CC4-5D6E-409C-BE32-E72D297353CC}">
                <c16:uniqueId val="{00000007-092B-430E-8EDF-4BCF805712CF}"/>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Zilnic sau aproape zilnic</c:v>
                </c:pt>
                <c:pt idx="1">
                  <c:v>Cam o data pe saptamana</c:v>
                </c:pt>
                <c:pt idx="2">
                  <c:v>De cateva ori pe an</c:v>
                </c:pt>
                <c:pt idx="3">
                  <c:v>Foarte rar, eventual in momente mai complicate</c:v>
                </c:pt>
                <c:pt idx="4">
                  <c:v>Nu ma rog niciodata, dar nu am nimic impotriva rugaciunii</c:v>
                </c:pt>
                <c:pt idx="5">
                  <c:v>Nu ma rog niciodata pentru ca nu cred ca ajuta la nimic</c:v>
                </c:pt>
                <c:pt idx="6">
                  <c:v>NS/NR</c:v>
                </c:pt>
              </c:strCache>
            </c:strRef>
          </c:cat>
          <c:val>
            <c:numRef>
              <c:f>Sheet1!$B$2:$B$8</c:f>
              <c:numCache>
                <c:formatCode>###0.0%</c:formatCode>
                <c:ptCount val="7"/>
                <c:pt idx="0">
                  <c:v>0.53900000000000003</c:v>
                </c:pt>
                <c:pt idx="1">
                  <c:v>0.13100000000000001</c:v>
                </c:pt>
                <c:pt idx="2">
                  <c:v>7.4999999999999997E-2</c:v>
                </c:pt>
                <c:pt idx="3">
                  <c:v>0.17499999999999999</c:v>
                </c:pt>
                <c:pt idx="4">
                  <c:v>6.2E-2</c:v>
                </c:pt>
                <c:pt idx="5">
                  <c:v>1.7999999999999999E-2</c:v>
                </c:pt>
                <c:pt idx="6">
                  <c:v>0</c:v>
                </c:pt>
              </c:numCache>
            </c:numRef>
          </c:val>
          <c:extLst>
            <c:ext xmlns:c16="http://schemas.microsoft.com/office/drawing/2014/chart" uri="{C3380CC4-5D6E-409C-BE32-E72D297353CC}">
              <c16:uniqueId val="{0000000A-BDA4-4A55-B567-04C533975821}"/>
            </c:ext>
          </c:extLst>
        </c:ser>
        <c:ser>
          <c:idx val="1"/>
          <c:order val="1"/>
          <c:tx>
            <c:strRef>
              <c:f>Sheet1!$C$1</c:f>
              <c:strCache>
                <c:ptCount val="1"/>
                <c:pt idx="0">
                  <c:v>2021</c:v>
                </c:pt>
              </c:strCache>
            </c:strRef>
          </c:tx>
          <c:spPr>
            <a:solidFill>
              <a:schemeClr val="accent2">
                <a:lumMod val="60000"/>
                <a:lumOff val="40000"/>
              </a:schemeClr>
            </a:solidFill>
            <a:ln w="12700" cap="flat" cmpd="sng" algn="ctr">
              <a:solidFill>
                <a:schemeClr val="dk1"/>
              </a:solidFill>
              <a:prstDash val="solid"/>
              <a:miter lim="800000"/>
            </a:ln>
            <a:effectLst/>
          </c:spPr>
          <c:invertIfNegative val="0"/>
          <c:dLbls>
            <c:dLbl>
              <c:idx val="4"/>
              <c:layout>
                <c:manualLayout>
                  <c:x val="1.3336782823006935E-2"/>
                  <c:y val="-2.478498053598307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92C-47D2-A50A-7F7470FD2C76}"/>
                </c:ext>
              </c:extLst>
            </c:dLbl>
            <c:dLbl>
              <c:idx val="5"/>
              <c:layout>
                <c:manualLayout>
                  <c:x val="3.0886434712233585E-2"/>
                  <c:y val="1.23924902679919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7FC-4D43-80BF-A8DFCF093F0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Zilnic sau aproape zilnic</c:v>
                </c:pt>
                <c:pt idx="1">
                  <c:v>Cam o data pe saptamana</c:v>
                </c:pt>
                <c:pt idx="2">
                  <c:v>De cateva ori pe an</c:v>
                </c:pt>
                <c:pt idx="3">
                  <c:v>Foarte rar, eventual in momente mai complicate</c:v>
                </c:pt>
                <c:pt idx="4">
                  <c:v>Nu ma rog niciodata, dar nu am nimic impotriva rugaciunii</c:v>
                </c:pt>
                <c:pt idx="5">
                  <c:v>Nu ma rog niciodata pentru ca nu cred ca ajuta la nimic</c:v>
                </c:pt>
                <c:pt idx="6">
                  <c:v>NS/NR</c:v>
                </c:pt>
              </c:strCache>
            </c:strRef>
          </c:cat>
          <c:val>
            <c:numRef>
              <c:f>Sheet1!$C$2:$C$8</c:f>
              <c:numCache>
                <c:formatCode>0.0%</c:formatCode>
                <c:ptCount val="7"/>
                <c:pt idx="0">
                  <c:v>0.53900000000000003</c:v>
                </c:pt>
                <c:pt idx="1">
                  <c:v>0.11700000000000001</c:v>
                </c:pt>
                <c:pt idx="2">
                  <c:v>7.2999999999999995E-2</c:v>
                </c:pt>
                <c:pt idx="3">
                  <c:v>0.18099999999999999</c:v>
                </c:pt>
                <c:pt idx="4">
                  <c:v>6.3E-2</c:v>
                </c:pt>
                <c:pt idx="5">
                  <c:v>2.5000000000000001E-2</c:v>
                </c:pt>
                <c:pt idx="6">
                  <c:v>2E-3</c:v>
                </c:pt>
              </c:numCache>
            </c:numRef>
          </c:val>
          <c:extLst>
            <c:ext xmlns:c16="http://schemas.microsoft.com/office/drawing/2014/chart" uri="{C3380CC4-5D6E-409C-BE32-E72D297353CC}">
              <c16:uniqueId val="{00000008-2075-43E0-8822-1470BDB2CD7B}"/>
            </c:ext>
          </c:extLst>
        </c:ser>
        <c:ser>
          <c:idx val="2"/>
          <c:order val="2"/>
          <c:tx>
            <c:strRef>
              <c:f>Sheet1!$D$1</c:f>
              <c:strCache>
                <c:ptCount val="1"/>
                <c:pt idx="0">
                  <c:v>2020</c:v>
                </c:pt>
              </c:strCache>
            </c:strRef>
          </c:tx>
          <c:spPr>
            <a:solidFill>
              <a:schemeClr val="accent4">
                <a:lumMod val="60000"/>
                <a:lumOff val="40000"/>
              </a:schemeClr>
            </a:solidFill>
            <a:ln w="12700" cap="flat" cmpd="sng" algn="ctr">
              <a:solidFill>
                <a:schemeClr val="dk1"/>
              </a:solidFill>
              <a:prstDash val="solid"/>
              <a:miter lim="800000"/>
            </a:ln>
            <a:effectLst/>
          </c:spPr>
          <c:invertIfNegative val="0"/>
          <c:dLbls>
            <c:dLbl>
              <c:idx val="2"/>
              <c:layout>
                <c:manualLayout>
                  <c:x val="2.797496093880399E-2"/>
                  <c:y val="2.478498053598444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92C-47D2-A50A-7F7470FD2C76}"/>
                </c:ext>
              </c:extLst>
            </c:dLbl>
            <c:dLbl>
              <c:idx val="3"/>
              <c:layout>
                <c:manualLayout>
                  <c:x val="2.9828383139241868E-2"/>
                  <c:y val="-2.47849805359839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92C-47D2-A50A-7F7470FD2C76}"/>
                </c:ext>
              </c:extLst>
            </c:dLbl>
            <c:dLbl>
              <c:idx val="4"/>
              <c:layout>
                <c:manualLayout>
                  <c:x val="3.6975828874915379E-2"/>
                  <c:y val="9.087721214396507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92C-47D2-A50A-7F7470FD2C76}"/>
                </c:ext>
              </c:extLst>
            </c:dLbl>
            <c:dLbl>
              <c:idx val="5"/>
              <c:layout>
                <c:manualLayout>
                  <c:x val="2.4688243211005365E-2"/>
                  <c:y val="-9.913601899739483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7FC-4D43-80BF-A8DFCF093F0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Zilnic sau aproape zilnic</c:v>
                </c:pt>
                <c:pt idx="1">
                  <c:v>Cam o data pe saptamana</c:v>
                </c:pt>
                <c:pt idx="2">
                  <c:v>De cateva ori pe an</c:v>
                </c:pt>
                <c:pt idx="3">
                  <c:v>Foarte rar, eventual in momente mai complicate</c:v>
                </c:pt>
                <c:pt idx="4">
                  <c:v>Nu ma rog niciodata, dar nu am nimic impotriva rugaciunii</c:v>
                </c:pt>
                <c:pt idx="5">
                  <c:v>Nu ma rog niciodata pentru ca nu cred ca ajuta la nimic</c:v>
                </c:pt>
                <c:pt idx="6">
                  <c:v>NS/NR</c:v>
                </c:pt>
              </c:strCache>
            </c:strRef>
          </c:cat>
          <c:val>
            <c:numRef>
              <c:f>Sheet1!$D$2:$D$8</c:f>
              <c:numCache>
                <c:formatCode>0.0%</c:formatCode>
                <c:ptCount val="7"/>
                <c:pt idx="0">
                  <c:v>0.68200000000000005</c:v>
                </c:pt>
                <c:pt idx="1">
                  <c:v>0.14000000000000001</c:v>
                </c:pt>
                <c:pt idx="2">
                  <c:v>5.1999999999999998E-2</c:v>
                </c:pt>
                <c:pt idx="3">
                  <c:v>6.5000000000000002E-2</c:v>
                </c:pt>
                <c:pt idx="4">
                  <c:v>4.3999999999999997E-2</c:v>
                </c:pt>
                <c:pt idx="5">
                  <c:v>1.4999999999999999E-2</c:v>
                </c:pt>
                <c:pt idx="6">
                  <c:v>2E-3</c:v>
                </c:pt>
              </c:numCache>
            </c:numRef>
          </c:val>
          <c:extLst>
            <c:ext xmlns:c16="http://schemas.microsoft.com/office/drawing/2014/chart" uri="{C3380CC4-5D6E-409C-BE32-E72D297353CC}">
              <c16:uniqueId val="{00000009-2075-43E0-8822-1470BDB2CD7B}"/>
            </c:ext>
          </c:extLst>
        </c:ser>
        <c:dLbls>
          <c:dLblPos val="ctr"/>
          <c:showLegendKey val="0"/>
          <c:showVal val="1"/>
          <c:showCatName val="0"/>
          <c:showSerName val="0"/>
          <c:showPercent val="0"/>
          <c:showBubbleSize val="0"/>
        </c:dLbls>
        <c:gapWidth val="227"/>
        <c:overlap val="100"/>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stacked"/>
        <c:varyColors val="0"/>
        <c:ser>
          <c:idx val="0"/>
          <c:order val="0"/>
          <c:tx>
            <c:strRef>
              <c:f>Sheet1!$B$1</c:f>
              <c:strCache>
                <c:ptCount val="1"/>
                <c:pt idx="0">
                  <c:v>2022</c:v>
                </c:pt>
              </c:strCache>
            </c:strRef>
          </c:tx>
          <c:spPr>
            <a:solidFill>
              <a:srgbClr val="CCFFFF"/>
            </a:solidFill>
            <a:ln w="12700" cap="flat" cmpd="sng" algn="ctr">
              <a:solidFill>
                <a:schemeClr val="dk1"/>
              </a:solidFill>
              <a:prstDash val="solid"/>
              <a:miter lim="800000"/>
            </a:ln>
            <a:effectLst/>
          </c:spPr>
          <c:invertIfNegative val="0"/>
          <c:dPt>
            <c:idx val="0"/>
            <c:invertIfNegative val="0"/>
            <c:bubble3D val="0"/>
            <c:spPr>
              <a:solidFill>
                <a:srgbClr val="CCFFFF"/>
              </a:solidFill>
              <a:ln w="12700" cap="flat" cmpd="sng" algn="ctr">
                <a:solidFill>
                  <a:schemeClr val="dk1"/>
                </a:solidFill>
                <a:prstDash val="solid"/>
                <a:miter lim="800000"/>
              </a:ln>
              <a:effectLst/>
            </c:spPr>
            <c:extLst>
              <c:ext xmlns:c16="http://schemas.microsoft.com/office/drawing/2014/chart" uri="{C3380CC4-5D6E-409C-BE32-E72D297353CC}">
                <c16:uniqueId val="{00000001-BDA4-4A55-B567-04C533975821}"/>
              </c:ext>
            </c:extLst>
          </c:dPt>
          <c:dPt>
            <c:idx val="1"/>
            <c:invertIfNegative val="0"/>
            <c:bubble3D val="0"/>
            <c:spPr>
              <a:solidFill>
                <a:srgbClr val="CCFFFF"/>
              </a:solidFill>
              <a:ln w="12700" cap="flat" cmpd="sng" algn="ctr">
                <a:solidFill>
                  <a:schemeClr val="dk1"/>
                </a:solidFill>
                <a:prstDash val="solid"/>
                <a:miter lim="800000"/>
              </a:ln>
              <a:effectLst/>
            </c:spPr>
            <c:extLst>
              <c:ext xmlns:c16="http://schemas.microsoft.com/office/drawing/2014/chart" uri="{C3380CC4-5D6E-409C-BE32-E72D297353CC}">
                <c16:uniqueId val="{00000003-BDA4-4A55-B567-04C533975821}"/>
              </c:ext>
            </c:extLst>
          </c:dPt>
          <c:dPt>
            <c:idx val="2"/>
            <c:invertIfNegative val="0"/>
            <c:bubble3D val="0"/>
            <c:spPr>
              <a:solidFill>
                <a:srgbClr val="CCFFFF"/>
              </a:solidFill>
              <a:ln w="12700" cap="flat" cmpd="sng" algn="ctr">
                <a:solidFill>
                  <a:schemeClr val="dk1"/>
                </a:solidFill>
                <a:prstDash val="solid"/>
                <a:miter lim="800000"/>
              </a:ln>
              <a:effectLst/>
            </c:spPr>
            <c:extLst>
              <c:ext xmlns:c16="http://schemas.microsoft.com/office/drawing/2014/chart" uri="{C3380CC4-5D6E-409C-BE32-E72D297353CC}">
                <c16:uniqueId val="{00000005-BDA4-4A55-B567-04C533975821}"/>
              </c:ext>
            </c:extLst>
          </c:dPt>
          <c:dPt>
            <c:idx val="3"/>
            <c:invertIfNegative val="0"/>
            <c:bubble3D val="0"/>
            <c:spPr>
              <a:solidFill>
                <a:srgbClr val="CCFFFF"/>
              </a:solidFill>
              <a:ln w="12700" cap="flat" cmpd="sng" algn="ctr">
                <a:solidFill>
                  <a:schemeClr val="dk1"/>
                </a:solidFill>
                <a:prstDash val="solid"/>
                <a:miter lim="800000"/>
              </a:ln>
              <a:effectLst/>
            </c:spPr>
            <c:extLst>
              <c:ext xmlns:c16="http://schemas.microsoft.com/office/drawing/2014/chart" uri="{C3380CC4-5D6E-409C-BE32-E72D297353CC}">
                <c16:uniqueId val="{00000007-092B-430E-8EDF-4BCF805712CF}"/>
              </c:ext>
            </c:extLst>
          </c:dPt>
          <c:dLbls>
            <c:dLbl>
              <c:idx val="3"/>
              <c:delete val="1"/>
              <c:extLst>
                <c:ext xmlns:c15="http://schemas.microsoft.com/office/drawing/2012/chart" uri="{CE6537A1-D6FC-4f65-9D91-7224C49458BB}"/>
                <c:ext xmlns:c16="http://schemas.microsoft.com/office/drawing/2014/chart" uri="{C3380CC4-5D6E-409C-BE32-E72D297353CC}">
                  <c16:uniqueId val="{00000007-092B-430E-8EDF-4BCF805712C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este necesara</c:v>
                </c:pt>
                <c:pt idx="1">
                  <c:v>trebuie sa existe doar daca parintii elevilor solicita acest lucru</c:v>
                </c:pt>
                <c:pt idx="2">
                  <c:v>nu trebuie sa existe educatie religioasa in scoli</c:v>
                </c:pt>
                <c:pt idx="3">
                  <c:v>NS/NR</c:v>
                </c:pt>
              </c:strCache>
            </c:strRef>
          </c:cat>
          <c:val>
            <c:numRef>
              <c:f>Sheet1!$B$2:$B$5</c:f>
              <c:numCache>
                <c:formatCode>###0.0%</c:formatCode>
                <c:ptCount val="4"/>
                <c:pt idx="0">
                  <c:v>0.69699999999999995</c:v>
                </c:pt>
                <c:pt idx="1">
                  <c:v>0.251</c:v>
                </c:pt>
                <c:pt idx="2">
                  <c:v>5.1999999999999998E-2</c:v>
                </c:pt>
                <c:pt idx="3">
                  <c:v>0</c:v>
                </c:pt>
              </c:numCache>
            </c:numRef>
          </c:val>
          <c:extLst>
            <c:ext xmlns:c16="http://schemas.microsoft.com/office/drawing/2014/chart" uri="{C3380CC4-5D6E-409C-BE32-E72D297353CC}">
              <c16:uniqueId val="{0000000A-BDA4-4A55-B567-04C533975821}"/>
            </c:ext>
          </c:extLst>
        </c:ser>
        <c:ser>
          <c:idx val="1"/>
          <c:order val="1"/>
          <c:tx>
            <c:strRef>
              <c:f>Sheet1!$C$1</c:f>
              <c:strCache>
                <c:ptCount val="1"/>
                <c:pt idx="0">
                  <c:v>2021</c:v>
                </c:pt>
              </c:strCache>
            </c:strRef>
          </c:tx>
          <c:spPr>
            <a:solidFill>
              <a:schemeClr val="accent2">
                <a:lumMod val="60000"/>
                <a:lumOff val="40000"/>
              </a:schemeClr>
            </a:solidFill>
            <a:ln w="12700" cap="flat" cmpd="sng" algn="ctr">
              <a:solidFill>
                <a:schemeClr val="dk1"/>
              </a:solidFill>
              <a:prstDash val="solid"/>
              <a:miter lim="800000"/>
            </a:ln>
            <a:effectLst/>
          </c:spPr>
          <c:invertIfNegative val="0"/>
          <c:dLbls>
            <c:dLbl>
              <c:idx val="2"/>
              <c:layout>
                <c:manualLayout>
                  <c:x val="5.1701635155809188E-2"/>
                  <c:y val="1.23928805826461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EE9-43E4-85AA-3384233DD15B}"/>
                </c:ext>
              </c:extLst>
            </c:dLbl>
            <c:dLbl>
              <c:idx val="3"/>
              <c:layout>
                <c:manualLayout>
                  <c:x val="1.6803031425637986E-2"/>
                  <c:y val="-1.487079316426315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EE9-43E4-85AA-3384233DD15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este necesara</c:v>
                </c:pt>
                <c:pt idx="1">
                  <c:v>trebuie sa existe doar daca parintii elevilor solicita acest lucru</c:v>
                </c:pt>
                <c:pt idx="2">
                  <c:v>nu trebuie sa existe educatie religioasa in scoli</c:v>
                </c:pt>
                <c:pt idx="3">
                  <c:v>NS/NR</c:v>
                </c:pt>
              </c:strCache>
            </c:strRef>
          </c:cat>
          <c:val>
            <c:numRef>
              <c:f>Sheet1!$C$2:$C$5</c:f>
              <c:numCache>
                <c:formatCode>0.0%</c:formatCode>
                <c:ptCount val="4"/>
                <c:pt idx="0">
                  <c:v>0.67100000000000004</c:v>
                </c:pt>
                <c:pt idx="1">
                  <c:v>0.23400000000000001</c:v>
                </c:pt>
                <c:pt idx="2">
                  <c:v>8.8999999999999996E-2</c:v>
                </c:pt>
                <c:pt idx="3">
                  <c:v>6.0000000000000001E-3</c:v>
                </c:pt>
              </c:numCache>
            </c:numRef>
          </c:val>
          <c:extLst>
            <c:ext xmlns:c16="http://schemas.microsoft.com/office/drawing/2014/chart" uri="{C3380CC4-5D6E-409C-BE32-E72D297353CC}">
              <c16:uniqueId val="{00000008-2075-43E0-8822-1470BDB2CD7B}"/>
            </c:ext>
          </c:extLst>
        </c:ser>
        <c:ser>
          <c:idx val="2"/>
          <c:order val="2"/>
          <c:tx>
            <c:strRef>
              <c:f>Sheet1!$D$1</c:f>
              <c:strCache>
                <c:ptCount val="1"/>
                <c:pt idx="0">
                  <c:v>2020</c:v>
                </c:pt>
              </c:strCache>
            </c:strRef>
          </c:tx>
          <c:spPr>
            <a:solidFill>
              <a:schemeClr val="accent4">
                <a:lumMod val="60000"/>
                <a:lumOff val="40000"/>
              </a:schemeClr>
            </a:solidFill>
            <a:ln w="12700" cap="flat" cmpd="sng" algn="ctr">
              <a:solidFill>
                <a:schemeClr val="dk1"/>
              </a:solidFill>
              <a:prstDash val="solid"/>
              <a:miter lim="800000"/>
            </a:ln>
            <a:effectLst/>
          </c:spPr>
          <c:invertIfNegative val="0"/>
          <c:dLbls>
            <c:dLbl>
              <c:idx val="2"/>
              <c:layout>
                <c:manualLayout>
                  <c:x val="3.2677570690790837E-2"/>
                  <c:y val="-1.98277892714600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EE9-43E4-85AA-3384233DD15B}"/>
                </c:ext>
              </c:extLst>
            </c:dLbl>
            <c:dLbl>
              <c:idx val="3"/>
              <c:delete val="1"/>
              <c:extLst>
                <c:ext xmlns:c15="http://schemas.microsoft.com/office/drawing/2012/chart" uri="{CE6537A1-D6FC-4f65-9D91-7224C49458BB}"/>
                <c:ext xmlns:c16="http://schemas.microsoft.com/office/drawing/2014/chart" uri="{C3380CC4-5D6E-409C-BE32-E72D297353CC}">
                  <c16:uniqueId val="{0000000B-6EE9-43E4-85AA-3384233DD15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este necesara</c:v>
                </c:pt>
                <c:pt idx="1">
                  <c:v>trebuie sa existe doar daca parintii elevilor solicita acest lucru</c:v>
                </c:pt>
                <c:pt idx="2">
                  <c:v>nu trebuie sa existe educatie religioasa in scoli</c:v>
                </c:pt>
                <c:pt idx="3">
                  <c:v>NS/NR</c:v>
                </c:pt>
              </c:strCache>
            </c:strRef>
          </c:cat>
          <c:val>
            <c:numRef>
              <c:f>Sheet1!$D$2:$D$5</c:f>
              <c:numCache>
                <c:formatCode>0.0%</c:formatCode>
                <c:ptCount val="4"/>
                <c:pt idx="0">
                  <c:v>0.72799999999999998</c:v>
                </c:pt>
                <c:pt idx="1">
                  <c:v>0.223</c:v>
                </c:pt>
                <c:pt idx="2">
                  <c:v>4.8000000000000001E-2</c:v>
                </c:pt>
                <c:pt idx="3">
                  <c:v>1E-3</c:v>
                </c:pt>
              </c:numCache>
            </c:numRef>
          </c:val>
          <c:extLst>
            <c:ext xmlns:c16="http://schemas.microsoft.com/office/drawing/2014/chart" uri="{C3380CC4-5D6E-409C-BE32-E72D297353CC}">
              <c16:uniqueId val="{00000009-2075-43E0-8822-1470BDB2CD7B}"/>
            </c:ext>
          </c:extLst>
        </c:ser>
        <c:dLbls>
          <c:dLblPos val="ctr"/>
          <c:showLegendKey val="0"/>
          <c:showVal val="1"/>
          <c:showCatName val="0"/>
          <c:showSerName val="0"/>
          <c:showPercent val="0"/>
          <c:showBubbleSize val="0"/>
        </c:dLbls>
        <c:gapWidth val="227"/>
        <c:overlap val="100"/>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stacked"/>
        <c:varyColors val="0"/>
        <c:ser>
          <c:idx val="0"/>
          <c:order val="0"/>
          <c:tx>
            <c:strRef>
              <c:f>Sheet1!$B$1</c:f>
              <c:strCache>
                <c:ptCount val="1"/>
                <c:pt idx="0">
                  <c:v>2022</c:v>
                </c:pt>
              </c:strCache>
            </c:strRef>
          </c:tx>
          <c:spPr>
            <a:solidFill>
              <a:srgbClr val="CCFFFF"/>
            </a:solidFill>
            <a:ln w="12700" cap="flat" cmpd="sng" algn="ctr">
              <a:solidFill>
                <a:schemeClr val="dk1"/>
              </a:solidFill>
              <a:prstDash val="solid"/>
              <a:miter lim="800000"/>
            </a:ln>
            <a:effectLst/>
          </c:spPr>
          <c:invertIfNegative val="0"/>
          <c:dPt>
            <c:idx val="0"/>
            <c:invertIfNegative val="0"/>
            <c:bubble3D val="0"/>
            <c:spPr>
              <a:solidFill>
                <a:srgbClr val="CCFFFF"/>
              </a:solidFill>
              <a:ln w="12700" cap="flat" cmpd="sng" algn="ctr">
                <a:solidFill>
                  <a:schemeClr val="dk1"/>
                </a:solidFill>
                <a:prstDash val="solid"/>
                <a:miter lim="800000"/>
              </a:ln>
              <a:effectLst/>
            </c:spPr>
            <c:extLst>
              <c:ext xmlns:c16="http://schemas.microsoft.com/office/drawing/2014/chart" uri="{C3380CC4-5D6E-409C-BE32-E72D297353CC}">
                <c16:uniqueId val="{00000001-BDA4-4A55-B567-04C533975821}"/>
              </c:ext>
            </c:extLst>
          </c:dPt>
          <c:dPt>
            <c:idx val="1"/>
            <c:invertIfNegative val="0"/>
            <c:bubble3D val="0"/>
            <c:spPr>
              <a:solidFill>
                <a:srgbClr val="CCFFFF"/>
              </a:solidFill>
              <a:ln w="12700" cap="flat" cmpd="sng" algn="ctr">
                <a:solidFill>
                  <a:schemeClr val="dk1"/>
                </a:solidFill>
                <a:prstDash val="solid"/>
                <a:miter lim="800000"/>
              </a:ln>
              <a:effectLst/>
            </c:spPr>
            <c:extLst>
              <c:ext xmlns:c16="http://schemas.microsoft.com/office/drawing/2014/chart" uri="{C3380CC4-5D6E-409C-BE32-E72D297353CC}">
                <c16:uniqueId val="{00000003-BDA4-4A55-B567-04C533975821}"/>
              </c:ext>
            </c:extLst>
          </c:dPt>
          <c:dPt>
            <c:idx val="2"/>
            <c:invertIfNegative val="0"/>
            <c:bubble3D val="0"/>
            <c:spPr>
              <a:solidFill>
                <a:srgbClr val="CCFFFF"/>
              </a:solidFill>
              <a:ln w="12700" cap="flat" cmpd="sng" algn="ctr">
                <a:solidFill>
                  <a:schemeClr val="dk1"/>
                </a:solidFill>
                <a:prstDash val="solid"/>
                <a:miter lim="800000"/>
              </a:ln>
              <a:effectLst/>
            </c:spPr>
            <c:extLst>
              <c:ext xmlns:c16="http://schemas.microsoft.com/office/drawing/2014/chart" uri="{C3380CC4-5D6E-409C-BE32-E72D297353CC}">
                <c16:uniqueId val="{00000005-BDA4-4A55-B567-04C533975821}"/>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Da</c:v>
                </c:pt>
                <c:pt idx="1">
                  <c:v>Nu</c:v>
                </c:pt>
                <c:pt idx="2">
                  <c:v>NS/NR</c:v>
                </c:pt>
              </c:strCache>
            </c:strRef>
          </c:cat>
          <c:val>
            <c:numRef>
              <c:f>Sheet1!$B$2:$B$4</c:f>
              <c:numCache>
                <c:formatCode>###0.0%</c:formatCode>
                <c:ptCount val="3"/>
                <c:pt idx="0">
                  <c:v>0.39700000000000002</c:v>
                </c:pt>
                <c:pt idx="1">
                  <c:v>0.57799999999999996</c:v>
                </c:pt>
                <c:pt idx="2">
                  <c:v>2.5000000000000001E-2</c:v>
                </c:pt>
              </c:numCache>
            </c:numRef>
          </c:val>
          <c:extLst>
            <c:ext xmlns:c16="http://schemas.microsoft.com/office/drawing/2014/chart" uri="{C3380CC4-5D6E-409C-BE32-E72D297353CC}">
              <c16:uniqueId val="{0000000A-BDA4-4A55-B567-04C533975821}"/>
            </c:ext>
          </c:extLst>
        </c:ser>
        <c:ser>
          <c:idx val="1"/>
          <c:order val="1"/>
          <c:tx>
            <c:strRef>
              <c:f>Sheet1!$C$1</c:f>
              <c:strCache>
                <c:ptCount val="1"/>
                <c:pt idx="0">
                  <c:v>2021</c:v>
                </c:pt>
              </c:strCache>
            </c:strRef>
          </c:tx>
          <c:spPr>
            <a:solidFill>
              <a:schemeClr val="accent2">
                <a:lumMod val="60000"/>
                <a:lumOff val="40000"/>
              </a:schemeClr>
            </a:solidFill>
            <a:ln w="12700" cap="flat" cmpd="sng" algn="ctr">
              <a:solidFill>
                <a:schemeClr val="dk1"/>
              </a:solidFill>
              <a:prstDash val="solid"/>
              <a:miter lim="800000"/>
            </a:ln>
            <a:effectLst/>
          </c:spPr>
          <c:invertIfNegative val="0"/>
          <c:dLbls>
            <c:dLbl>
              <c:idx val="2"/>
              <c:layout>
                <c:manualLayout>
                  <c:x val="3.8776226366856889E-2"/>
                  <c:y val="7.435884475449397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BB1-4764-A2A0-8C7266D0DDA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Da</c:v>
                </c:pt>
                <c:pt idx="1">
                  <c:v>Nu</c:v>
                </c:pt>
                <c:pt idx="2">
                  <c:v>NS/NR</c:v>
                </c:pt>
              </c:strCache>
            </c:strRef>
          </c:cat>
          <c:val>
            <c:numRef>
              <c:f>Sheet1!$C$2:$C$4</c:f>
              <c:numCache>
                <c:formatCode>0.0%</c:formatCode>
                <c:ptCount val="3"/>
                <c:pt idx="0">
                  <c:v>0.42</c:v>
                </c:pt>
                <c:pt idx="1">
                  <c:v>0.55000000000000004</c:v>
                </c:pt>
                <c:pt idx="2">
                  <c:v>0.03</c:v>
                </c:pt>
              </c:numCache>
            </c:numRef>
          </c:val>
          <c:extLst>
            <c:ext xmlns:c16="http://schemas.microsoft.com/office/drawing/2014/chart" uri="{C3380CC4-5D6E-409C-BE32-E72D297353CC}">
              <c16:uniqueId val="{00000008-2075-43E0-8822-1470BDB2CD7B}"/>
            </c:ext>
          </c:extLst>
        </c:ser>
        <c:ser>
          <c:idx val="2"/>
          <c:order val="2"/>
          <c:tx>
            <c:strRef>
              <c:f>Sheet1!$D$1</c:f>
              <c:strCache>
                <c:ptCount val="1"/>
                <c:pt idx="0">
                  <c:v>2020</c:v>
                </c:pt>
              </c:strCache>
            </c:strRef>
          </c:tx>
          <c:spPr>
            <a:solidFill>
              <a:schemeClr val="accent4">
                <a:lumMod val="60000"/>
                <a:lumOff val="40000"/>
              </a:schemeClr>
            </a:solidFill>
            <a:ln w="12700" cap="flat" cmpd="sng" algn="ctr">
              <a:solidFill>
                <a:schemeClr val="dk1"/>
              </a:solidFill>
              <a:prstDash val="solid"/>
              <a:miter lim="800000"/>
            </a:ln>
            <a:effectLst/>
          </c:spPr>
          <c:invertIfNegative val="0"/>
          <c:dLbls>
            <c:dLbl>
              <c:idx val="2"/>
              <c:layout>
                <c:manualLayout>
                  <c:x val="2.9485096494791977E-2"/>
                  <c:y val="-2.7262893117601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BB1-4764-A2A0-8C7266D0DDA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Da</c:v>
                </c:pt>
                <c:pt idx="1">
                  <c:v>Nu</c:v>
                </c:pt>
                <c:pt idx="2">
                  <c:v>NS/NR</c:v>
                </c:pt>
              </c:strCache>
            </c:strRef>
          </c:cat>
          <c:val>
            <c:numRef>
              <c:f>Sheet1!$D$2:$D$4</c:f>
              <c:numCache>
                <c:formatCode>0.0%</c:formatCode>
                <c:ptCount val="3"/>
                <c:pt idx="0">
                  <c:v>0.34399999999999997</c:v>
                </c:pt>
                <c:pt idx="1">
                  <c:v>0.622</c:v>
                </c:pt>
                <c:pt idx="2">
                  <c:v>3.4000000000000002E-2</c:v>
                </c:pt>
              </c:numCache>
            </c:numRef>
          </c:val>
          <c:extLst>
            <c:ext xmlns:c16="http://schemas.microsoft.com/office/drawing/2014/chart" uri="{C3380CC4-5D6E-409C-BE32-E72D297353CC}">
              <c16:uniqueId val="{00000009-2075-43E0-8822-1470BDB2CD7B}"/>
            </c:ext>
          </c:extLst>
        </c:ser>
        <c:dLbls>
          <c:dLblPos val="ctr"/>
          <c:showLegendKey val="0"/>
          <c:showVal val="1"/>
          <c:showCatName val="0"/>
          <c:showSerName val="0"/>
          <c:showPercent val="0"/>
          <c:showBubbleSize val="0"/>
        </c:dLbls>
        <c:gapWidth val="227"/>
        <c:overlap val="100"/>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Motive</c:v>
                </c:pt>
              </c:strCache>
            </c:strRef>
          </c:tx>
          <c:spPr>
            <a:solidFill>
              <a:schemeClr val="lt1"/>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BDA4-4A55-B567-04C533975821}"/>
              </c:ext>
            </c:extLst>
          </c:dPt>
          <c:dPt>
            <c:idx val="1"/>
            <c:invertIfNegative val="0"/>
            <c:bubble3D val="0"/>
            <c:spPr>
              <a:solidFill>
                <a:schemeClr val="accent2">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BDA4-4A55-B567-04C533975821}"/>
              </c:ext>
            </c:extLst>
          </c:dPt>
          <c:dPt>
            <c:idx val="2"/>
            <c:invertIfNegative val="0"/>
            <c:bubble3D val="0"/>
            <c:spPr>
              <a:solidFill>
                <a:schemeClr val="accent1">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BDA4-4A55-B567-04C53397582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Da</c:v>
                </c:pt>
                <c:pt idx="1">
                  <c:v>Nu</c:v>
                </c:pt>
                <c:pt idx="2">
                  <c:v>Nu se poate raspunde asa de simplu la aceasta intrebare</c:v>
                </c:pt>
                <c:pt idx="3">
                  <c:v>NS/NR</c:v>
                </c:pt>
              </c:strCache>
            </c:strRef>
          </c:cat>
          <c:val>
            <c:numRef>
              <c:f>Sheet1!$B$2:$B$5</c:f>
              <c:numCache>
                <c:formatCode>###0.0%</c:formatCode>
                <c:ptCount val="4"/>
                <c:pt idx="0">
                  <c:v>0.91600000000000004</c:v>
                </c:pt>
                <c:pt idx="1">
                  <c:v>0.03</c:v>
                </c:pt>
                <c:pt idx="2">
                  <c:v>5.2999999999999999E-2</c:v>
                </c:pt>
                <c:pt idx="3">
                  <c:v>1E-3</c:v>
                </c:pt>
              </c:numCache>
            </c:numRef>
          </c:val>
          <c:extLst>
            <c:ext xmlns:c16="http://schemas.microsoft.com/office/drawing/2014/chart" uri="{C3380CC4-5D6E-409C-BE32-E72D297353CC}">
              <c16:uniqueId val="{0000000A-BDA4-4A55-B567-04C533975821}"/>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Motive</c:v>
                </c:pt>
              </c:strCache>
            </c:strRef>
          </c:tx>
          <c:spPr>
            <a:solidFill>
              <a:schemeClr val="lt1"/>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BDA4-4A55-B567-04C533975821}"/>
              </c:ext>
            </c:extLst>
          </c:dPt>
          <c:dPt>
            <c:idx val="1"/>
            <c:invertIfNegative val="0"/>
            <c:bubble3D val="0"/>
            <c:spPr>
              <a:solidFill>
                <a:schemeClr val="accent2">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BDA4-4A55-B567-04C533975821}"/>
              </c:ext>
            </c:extLst>
          </c:dPt>
          <c:dPt>
            <c:idx val="2"/>
            <c:invertIfNegative val="0"/>
            <c:bubble3D val="0"/>
            <c:spPr>
              <a:solidFill>
                <a:schemeClr val="accent1">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BDA4-4A55-B567-04C533975821}"/>
              </c:ext>
            </c:extLst>
          </c:dPt>
          <c:dPt>
            <c:idx val="3"/>
            <c:invertIfNegative val="0"/>
            <c:bubble3D val="0"/>
            <c:spPr>
              <a:solidFill>
                <a:schemeClr val="accent6">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6-37BD-4E3E-8B63-6745CE2799AF}"/>
              </c:ext>
            </c:extLst>
          </c:dPt>
          <c:dPt>
            <c:idx val="4"/>
            <c:invertIfNegative val="0"/>
            <c:bubble3D val="0"/>
            <c:spPr>
              <a:solidFill>
                <a:srgbClr val="DBA3DB"/>
              </a:solidFill>
              <a:ln w="12700" cap="flat" cmpd="sng" algn="ctr">
                <a:solidFill>
                  <a:schemeClr val="dk1"/>
                </a:solidFill>
                <a:prstDash val="solid"/>
                <a:miter lim="800000"/>
              </a:ln>
              <a:effectLst/>
            </c:spPr>
            <c:extLst>
              <c:ext xmlns:c16="http://schemas.microsoft.com/office/drawing/2014/chart" uri="{C3380CC4-5D6E-409C-BE32-E72D297353CC}">
                <c16:uniqueId val="{00000007-37BD-4E3E-8B63-6745CE2799AF}"/>
              </c:ext>
            </c:extLst>
          </c:dPt>
          <c:dPt>
            <c:idx val="5"/>
            <c:invertIfNegative val="0"/>
            <c:bubble3D val="0"/>
            <c:spPr>
              <a:solidFill>
                <a:schemeClr val="bg1">
                  <a:lumMod val="75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8-37BD-4E3E-8B63-6745CE2799A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 data pe saptamana sau mai des</c:v>
                </c:pt>
                <c:pt idx="1">
                  <c:v>cam o data pe luna</c:v>
                </c:pt>
                <c:pt idx="2">
                  <c:v>doar la sarbatorile mari</c:v>
                </c:pt>
                <c:pt idx="3">
                  <c:v>ocazional, la unele sarbatori, evenimente din familie</c:v>
                </c:pt>
                <c:pt idx="4">
                  <c:v>deloc</c:v>
                </c:pt>
                <c:pt idx="5">
                  <c:v>NS/NR</c:v>
                </c:pt>
              </c:strCache>
            </c:strRef>
          </c:cat>
          <c:val>
            <c:numRef>
              <c:f>Sheet1!$B$2:$B$7</c:f>
              <c:numCache>
                <c:formatCode>###0.0%</c:formatCode>
                <c:ptCount val="6"/>
                <c:pt idx="0">
                  <c:v>0.26600000000000001</c:v>
                </c:pt>
                <c:pt idx="1">
                  <c:v>0.16800000000000001</c:v>
                </c:pt>
                <c:pt idx="2">
                  <c:v>0.193</c:v>
                </c:pt>
                <c:pt idx="3">
                  <c:v>0.29899999999999999</c:v>
                </c:pt>
                <c:pt idx="4">
                  <c:v>7.3999999999999996E-2</c:v>
                </c:pt>
                <c:pt idx="5">
                  <c:v>0</c:v>
                </c:pt>
              </c:numCache>
            </c:numRef>
          </c:val>
          <c:extLst>
            <c:ext xmlns:c16="http://schemas.microsoft.com/office/drawing/2014/chart" uri="{C3380CC4-5D6E-409C-BE32-E72D297353CC}">
              <c16:uniqueId val="{0000000A-BDA4-4A55-B567-04C533975821}"/>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Motive</c:v>
                </c:pt>
              </c:strCache>
            </c:strRef>
          </c:tx>
          <c:spPr>
            <a:solidFill>
              <a:schemeClr val="lt1"/>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BDA4-4A55-B567-04C533975821}"/>
              </c:ext>
            </c:extLst>
          </c:dPt>
          <c:dPt>
            <c:idx val="1"/>
            <c:invertIfNegative val="0"/>
            <c:bubble3D val="0"/>
            <c:spPr>
              <a:solidFill>
                <a:schemeClr val="accent2">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BDA4-4A55-B567-04C533975821}"/>
              </c:ext>
            </c:extLst>
          </c:dPt>
          <c:dPt>
            <c:idx val="2"/>
            <c:invertIfNegative val="0"/>
            <c:bubble3D val="0"/>
            <c:spPr>
              <a:solidFill>
                <a:schemeClr val="accent1">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BDA4-4A55-B567-04C533975821}"/>
              </c:ext>
            </c:extLst>
          </c:dPt>
          <c:dPt>
            <c:idx val="3"/>
            <c:invertIfNegative val="0"/>
            <c:bubble3D val="0"/>
            <c:spPr>
              <a:solidFill>
                <a:srgbClr val="DBA3DB"/>
              </a:solidFill>
              <a:ln w="12700" cap="flat" cmpd="sng" algn="ctr">
                <a:solidFill>
                  <a:schemeClr val="dk1"/>
                </a:solidFill>
                <a:prstDash val="solid"/>
                <a:miter lim="800000"/>
              </a:ln>
              <a:effectLst/>
            </c:spPr>
            <c:extLst>
              <c:ext xmlns:c16="http://schemas.microsoft.com/office/drawing/2014/chart" uri="{C3380CC4-5D6E-409C-BE32-E72D297353CC}">
                <c16:uniqueId val="{00000007-BDA4-4A55-B567-04C533975821}"/>
              </c:ext>
            </c:extLst>
          </c:dPt>
          <c:dPt>
            <c:idx val="4"/>
            <c:invertIfNegative val="0"/>
            <c:bubble3D val="0"/>
            <c:spPr>
              <a:solidFill>
                <a:srgbClr val="CCFFFF"/>
              </a:solidFill>
              <a:ln w="12700" cap="flat" cmpd="sng" algn="ctr">
                <a:solidFill>
                  <a:schemeClr val="dk1"/>
                </a:solidFill>
                <a:prstDash val="solid"/>
                <a:miter lim="800000"/>
              </a:ln>
              <a:effectLst/>
            </c:spPr>
            <c:extLst>
              <c:ext xmlns:c16="http://schemas.microsoft.com/office/drawing/2014/chart" uri="{C3380CC4-5D6E-409C-BE32-E72D297353CC}">
                <c16:uniqueId val="{00000009-BDA4-4A55-B567-04C533975821}"/>
              </c:ext>
            </c:extLst>
          </c:dPt>
          <c:dPt>
            <c:idx val="5"/>
            <c:invertIfNegative val="0"/>
            <c:bubble3D val="0"/>
            <c:spPr>
              <a:solidFill>
                <a:schemeClr val="accent6">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B-84CD-4699-979D-771749658E4E}"/>
              </c:ext>
            </c:extLst>
          </c:dPt>
          <c:dPt>
            <c:idx val="6"/>
            <c:invertIfNegative val="0"/>
            <c:bubble3D val="0"/>
            <c:spPr>
              <a:solidFill>
                <a:schemeClr val="bg1">
                  <a:lumMod val="75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C-84CD-4699-979D-771749658E4E}"/>
              </c:ext>
            </c:extLst>
          </c:dPt>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Zilnic sau aproape zilnic</c:v>
                </c:pt>
                <c:pt idx="1">
                  <c:v>Cam o data pe saptamana</c:v>
                </c:pt>
                <c:pt idx="2">
                  <c:v>De cateva ori pe an</c:v>
                </c:pt>
                <c:pt idx="3">
                  <c:v>Foarte rar, eventual in momente mai complicate</c:v>
                </c:pt>
                <c:pt idx="4">
                  <c:v>Nu ma rog niciodata, dar nu am nimic impotriva rugaciunii</c:v>
                </c:pt>
                <c:pt idx="5">
                  <c:v>Nu ma rog niciodata pentru ca nu cred ca ajuta la nimic</c:v>
                </c:pt>
                <c:pt idx="6">
                  <c:v>NS/NR</c:v>
                </c:pt>
              </c:strCache>
            </c:strRef>
          </c:cat>
          <c:val>
            <c:numRef>
              <c:f>Sheet1!$B$2:$B$8</c:f>
              <c:numCache>
                <c:formatCode>###0.0%</c:formatCode>
                <c:ptCount val="7"/>
                <c:pt idx="0">
                  <c:v>0.53900000000000003</c:v>
                </c:pt>
                <c:pt idx="1">
                  <c:v>0.13100000000000001</c:v>
                </c:pt>
                <c:pt idx="2">
                  <c:v>7.4999999999999997E-2</c:v>
                </c:pt>
                <c:pt idx="3">
                  <c:v>0.17499999999999999</c:v>
                </c:pt>
                <c:pt idx="4">
                  <c:v>6.2E-2</c:v>
                </c:pt>
                <c:pt idx="5">
                  <c:v>1.7999999999999999E-2</c:v>
                </c:pt>
                <c:pt idx="6">
                  <c:v>0</c:v>
                </c:pt>
              </c:numCache>
            </c:numRef>
          </c:val>
          <c:extLst>
            <c:ext xmlns:c16="http://schemas.microsoft.com/office/drawing/2014/chart" uri="{C3380CC4-5D6E-409C-BE32-E72D297353CC}">
              <c16:uniqueId val="{0000000A-BDA4-4A55-B567-04C533975821}"/>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76993221344531"/>
          <c:y val="2.0957443786568504E-2"/>
          <c:w val="0.62282124454796151"/>
          <c:h val="0.92372004694357401"/>
        </c:manualLayout>
      </c:layout>
      <c:barChart>
        <c:barDir val="bar"/>
        <c:grouping val="clustered"/>
        <c:varyColors val="0"/>
        <c:ser>
          <c:idx val="0"/>
          <c:order val="0"/>
          <c:tx>
            <c:strRef>
              <c:f>Sheet1!$B$1</c:f>
              <c:strCache>
                <c:ptCount val="1"/>
                <c:pt idx="0">
                  <c:v>Motive</c:v>
                </c:pt>
              </c:strCache>
            </c:strRef>
          </c:tx>
          <c:spPr>
            <a:solidFill>
              <a:schemeClr val="lt1"/>
            </a:solidFill>
            <a:ln w="12700" cap="flat" cmpd="sng" algn="ctr">
              <a:solidFill>
                <a:schemeClr val="dk1"/>
              </a:solidFill>
              <a:prstDash val="solid"/>
              <a:miter lim="800000"/>
            </a:ln>
            <a:effectLst/>
          </c:spPr>
          <c:invertIfNegative val="0"/>
          <c:dPt>
            <c:idx val="0"/>
            <c:invertIfNegative val="0"/>
            <c:bubble3D val="0"/>
            <c:spPr>
              <a:solidFill>
                <a:schemeClr val="accent4">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1-BDA4-4A55-B567-04C533975821}"/>
              </c:ext>
            </c:extLst>
          </c:dPt>
          <c:dPt>
            <c:idx val="1"/>
            <c:invertIfNegative val="0"/>
            <c:bubble3D val="0"/>
            <c:spPr>
              <a:solidFill>
                <a:schemeClr val="accent2">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3-BDA4-4A55-B567-04C533975821}"/>
              </c:ext>
            </c:extLst>
          </c:dPt>
          <c:dPt>
            <c:idx val="2"/>
            <c:invertIfNegative val="0"/>
            <c:bubble3D val="0"/>
            <c:spPr>
              <a:solidFill>
                <a:schemeClr val="accent1">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5-BDA4-4A55-B567-04C533975821}"/>
              </c:ext>
            </c:extLst>
          </c:dPt>
          <c:dPt>
            <c:idx val="3"/>
            <c:invertIfNegative val="0"/>
            <c:bubble3D val="0"/>
            <c:spPr>
              <a:solidFill>
                <a:srgbClr val="DBA3DB"/>
              </a:solidFill>
              <a:ln w="12700" cap="flat" cmpd="sng" algn="ctr">
                <a:solidFill>
                  <a:schemeClr val="dk1"/>
                </a:solidFill>
                <a:prstDash val="solid"/>
                <a:miter lim="800000"/>
              </a:ln>
              <a:effectLst/>
            </c:spPr>
            <c:extLst>
              <c:ext xmlns:c16="http://schemas.microsoft.com/office/drawing/2014/chart" uri="{C3380CC4-5D6E-409C-BE32-E72D297353CC}">
                <c16:uniqueId val="{00000007-BDA4-4A55-B567-04C533975821}"/>
              </c:ext>
            </c:extLst>
          </c:dPt>
          <c:dPt>
            <c:idx val="4"/>
            <c:invertIfNegative val="0"/>
            <c:bubble3D val="0"/>
            <c:spPr>
              <a:solidFill>
                <a:srgbClr val="CCFFFF"/>
              </a:solidFill>
              <a:ln w="12700" cap="flat" cmpd="sng" algn="ctr">
                <a:solidFill>
                  <a:schemeClr val="dk1"/>
                </a:solidFill>
                <a:prstDash val="solid"/>
                <a:miter lim="800000"/>
              </a:ln>
              <a:effectLst/>
            </c:spPr>
            <c:extLst>
              <c:ext xmlns:c16="http://schemas.microsoft.com/office/drawing/2014/chart" uri="{C3380CC4-5D6E-409C-BE32-E72D297353CC}">
                <c16:uniqueId val="{00000009-BDA4-4A55-B567-04C533975821}"/>
              </c:ext>
            </c:extLst>
          </c:dPt>
          <c:dPt>
            <c:idx val="5"/>
            <c:invertIfNegative val="0"/>
            <c:bubble3D val="0"/>
            <c:spPr>
              <a:solidFill>
                <a:schemeClr val="accent6">
                  <a:lumMod val="60000"/>
                  <a:lumOff val="40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B-84CD-4699-979D-771749658E4E}"/>
              </c:ext>
            </c:extLst>
          </c:dPt>
          <c:dPt>
            <c:idx val="6"/>
            <c:invertIfNegative val="0"/>
            <c:bubble3D val="0"/>
            <c:spPr>
              <a:solidFill>
                <a:schemeClr val="accent4">
                  <a:lumMod val="75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C-84CD-4699-979D-771749658E4E}"/>
              </c:ext>
            </c:extLst>
          </c:dPt>
          <c:dPt>
            <c:idx val="7"/>
            <c:invertIfNegative val="0"/>
            <c:bubble3D val="0"/>
            <c:spPr>
              <a:solidFill>
                <a:schemeClr val="accent1">
                  <a:lumMod val="75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E-F421-4248-8CD7-A3B165CE248E}"/>
              </c:ext>
            </c:extLst>
          </c:dPt>
          <c:dPt>
            <c:idx val="8"/>
            <c:invertIfNegative val="0"/>
            <c:bubble3D val="0"/>
            <c:spPr>
              <a:solidFill>
                <a:schemeClr val="accent2">
                  <a:lumMod val="75000"/>
                </a:schemeClr>
              </a:solidFill>
              <a:ln w="12700" cap="flat" cmpd="sng" algn="ctr">
                <a:solidFill>
                  <a:schemeClr val="dk1"/>
                </a:solidFill>
                <a:prstDash val="solid"/>
                <a:miter lim="800000"/>
              </a:ln>
              <a:effectLst/>
            </c:spPr>
            <c:extLst>
              <c:ext xmlns:c16="http://schemas.microsoft.com/office/drawing/2014/chart" uri="{C3380CC4-5D6E-409C-BE32-E72D297353CC}">
                <c16:uniqueId val="{0000000F-F421-4248-8CD7-A3B165CE248E}"/>
              </c:ext>
            </c:extLst>
          </c:dPt>
          <c:dPt>
            <c:idx val="9"/>
            <c:invertIfNegative val="0"/>
            <c:bubble3D val="0"/>
            <c:spPr>
              <a:solidFill>
                <a:srgbClr val="FF0000"/>
              </a:solidFill>
              <a:ln w="12700" cap="flat" cmpd="sng" algn="ctr">
                <a:solidFill>
                  <a:schemeClr val="dk1"/>
                </a:solidFill>
                <a:prstDash val="solid"/>
                <a:miter lim="800000"/>
              </a:ln>
              <a:effectLst/>
            </c:spPr>
            <c:extLst>
              <c:ext xmlns:c16="http://schemas.microsoft.com/office/drawing/2014/chart" uri="{C3380CC4-5D6E-409C-BE32-E72D297353CC}">
                <c16:uniqueId val="{00000010-F421-4248-8CD7-A3B165CE248E}"/>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1</c:v>
                </c:pt>
                <c:pt idx="1">
                  <c:v>2</c:v>
                </c:pt>
                <c:pt idx="2">
                  <c:v>3</c:v>
                </c:pt>
                <c:pt idx="3">
                  <c:v>4</c:v>
                </c:pt>
                <c:pt idx="4">
                  <c:v>5</c:v>
                </c:pt>
                <c:pt idx="5">
                  <c:v>6</c:v>
                </c:pt>
                <c:pt idx="6">
                  <c:v>7</c:v>
                </c:pt>
                <c:pt idx="7">
                  <c:v>8</c:v>
                </c:pt>
                <c:pt idx="8">
                  <c:v>9</c:v>
                </c:pt>
                <c:pt idx="9">
                  <c:v>10</c:v>
                </c:pt>
                <c:pt idx="10">
                  <c:v>NS/NR</c:v>
                </c:pt>
              </c:strCache>
            </c:strRef>
          </c:cat>
          <c:val>
            <c:numRef>
              <c:f>Sheet1!$B$2:$B$12</c:f>
              <c:numCache>
                <c:formatCode>###0.0%</c:formatCode>
                <c:ptCount val="11"/>
                <c:pt idx="0">
                  <c:v>2.8000000000000004E-2</c:v>
                </c:pt>
                <c:pt idx="1">
                  <c:v>1.4000000000000002E-2</c:v>
                </c:pt>
                <c:pt idx="2">
                  <c:v>2.1999999999999999E-2</c:v>
                </c:pt>
                <c:pt idx="3">
                  <c:v>2.1999999999999999E-2</c:v>
                </c:pt>
                <c:pt idx="4">
                  <c:v>5.7000000000000002E-2</c:v>
                </c:pt>
                <c:pt idx="5">
                  <c:v>4.4999999999999998E-2</c:v>
                </c:pt>
                <c:pt idx="6">
                  <c:v>7.0999999999999994E-2</c:v>
                </c:pt>
                <c:pt idx="7">
                  <c:v>0.156</c:v>
                </c:pt>
                <c:pt idx="8">
                  <c:v>0.11600000000000002</c:v>
                </c:pt>
                <c:pt idx="9">
                  <c:v>0.46700000000000003</c:v>
                </c:pt>
                <c:pt idx="10">
                  <c:v>2E-3</c:v>
                </c:pt>
              </c:numCache>
            </c:numRef>
          </c:val>
          <c:extLst>
            <c:ext xmlns:c16="http://schemas.microsoft.com/office/drawing/2014/chart" uri="{C3380CC4-5D6E-409C-BE32-E72D297353CC}">
              <c16:uniqueId val="{0000000A-BDA4-4A55-B567-04C533975821}"/>
            </c:ext>
          </c:extLst>
        </c:ser>
        <c:dLbls>
          <c:dLblPos val="ctr"/>
          <c:showLegendKey val="0"/>
          <c:showVal val="1"/>
          <c:showCatName val="0"/>
          <c:showSerName val="0"/>
          <c:showPercent val="0"/>
          <c:showBubbleSize val="0"/>
        </c:dLbls>
        <c:gapWidth val="227"/>
        <c:overlap val="-48"/>
        <c:axId val="447498128"/>
        <c:axId val="447497736"/>
      </c:barChart>
      <c:catAx>
        <c:axId val="447498128"/>
        <c:scaling>
          <c:orientation val="maxMin"/>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7497736"/>
        <c:crosses val="autoZero"/>
        <c:auto val="1"/>
        <c:lblAlgn val="ctr"/>
        <c:lblOffset val="100"/>
        <c:noMultiLvlLbl val="0"/>
      </c:catAx>
      <c:valAx>
        <c:axId val="447497736"/>
        <c:scaling>
          <c:orientation val="minMax"/>
          <c:min val="0"/>
        </c:scaling>
        <c:delete val="1"/>
        <c:axPos val="t"/>
        <c:numFmt formatCode="###0.0%" sourceLinked="1"/>
        <c:majorTickMark val="none"/>
        <c:minorTickMark val="none"/>
        <c:tickLblPos val="nextTo"/>
        <c:crossAx val="447498128"/>
        <c:crosses val="autoZero"/>
        <c:crossBetween val="between"/>
        <c:majorUnit val="0.5"/>
        <c:minorUnit val="0.1"/>
      </c:valAx>
      <c:spPr>
        <a:noFill/>
        <a:ln>
          <a:solidFill>
            <a:schemeClr val="bg1"/>
          </a:solid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31.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32.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33.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34.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35.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36.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37.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38.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39.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40.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41.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42.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43.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44.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45.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46.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308B5E-9B87-C1A3-AC04-C15D0CA3B3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C984763-A8A7-A2A1-1625-D263B09CDF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B3E699-902B-42D5-8FE6-E8BB46C29324}" type="datetimeFigureOut">
              <a:rPr lang="en-US" smtClean="0"/>
              <a:t>12/14/2022</a:t>
            </a:fld>
            <a:endParaRPr lang="en-US"/>
          </a:p>
        </p:txBody>
      </p:sp>
      <p:sp>
        <p:nvSpPr>
          <p:cNvPr id="4" name="Footer Placeholder 3">
            <a:extLst>
              <a:ext uri="{FF2B5EF4-FFF2-40B4-BE49-F238E27FC236}">
                <a16:creationId xmlns:a16="http://schemas.microsoft.com/office/drawing/2014/main" id="{A4299259-6877-6017-5B7A-8F56AD5779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733F6F3-5407-795F-68E7-CD73A2E66C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B7D06C-F59A-4328-A50B-0BFD11DF411C}" type="slidenum">
              <a:rPr lang="en-US" smtClean="0"/>
              <a:t>‹#›</a:t>
            </a:fld>
            <a:endParaRPr lang="en-US"/>
          </a:p>
        </p:txBody>
      </p:sp>
    </p:spTree>
    <p:extLst>
      <p:ext uri="{BB962C8B-B14F-4D97-AF65-F5344CB8AC3E}">
        <p14:creationId xmlns:p14="http://schemas.microsoft.com/office/powerpoint/2010/main" val="3131366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63F7EC-8ECF-4420-8E92-02FF35600178}" type="datetimeFigureOut">
              <a:rPr lang="ro-RO" smtClean="0"/>
              <a:t>14.12.2022</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C761C-59F5-438D-B2A3-8EE5A74C50FF}" type="slidenum">
              <a:rPr lang="ro-RO" smtClean="0"/>
              <a:t>‹#›</a:t>
            </a:fld>
            <a:endParaRPr lang="ro-RO"/>
          </a:p>
        </p:txBody>
      </p:sp>
    </p:spTree>
    <p:extLst>
      <p:ext uri="{BB962C8B-B14F-4D97-AF65-F5344CB8AC3E}">
        <p14:creationId xmlns:p14="http://schemas.microsoft.com/office/powerpoint/2010/main" val="3692699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EC61A-9F55-4F92-8C3C-35D582F9A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B79ADDCD-986B-49CC-B342-656DCD775B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FD42DFCD-23E8-4C67-973E-68A36FB66D5A}"/>
              </a:ext>
            </a:extLst>
          </p:cNvPr>
          <p:cNvSpPr>
            <a:spLocks noGrp="1"/>
          </p:cNvSpPr>
          <p:nvPr>
            <p:ph type="dt" sz="half" idx="10"/>
          </p:nvPr>
        </p:nvSpPr>
        <p:spPr/>
        <p:txBody>
          <a:bodyPr/>
          <a:lstStyle/>
          <a:p>
            <a:fld id="{73EC4A3E-8543-4F09-BC00-0EDDEA5D03FA}" type="datetimeFigureOut">
              <a:rPr lang="ro-RO" smtClean="0"/>
              <a:t>14.12.2022</a:t>
            </a:fld>
            <a:endParaRPr lang="ro-RO"/>
          </a:p>
        </p:txBody>
      </p:sp>
      <p:sp>
        <p:nvSpPr>
          <p:cNvPr id="5" name="Footer Placeholder 4">
            <a:extLst>
              <a:ext uri="{FF2B5EF4-FFF2-40B4-BE49-F238E27FC236}">
                <a16:creationId xmlns:a16="http://schemas.microsoft.com/office/drawing/2014/main" id="{6603B418-5975-44C1-AF17-5D339CC64AD0}"/>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D31F8472-8D3E-4216-BE44-1D4BE3636DF8}"/>
              </a:ext>
            </a:extLst>
          </p:cNvPr>
          <p:cNvSpPr>
            <a:spLocks noGrp="1"/>
          </p:cNvSpPr>
          <p:nvPr>
            <p:ph type="sldNum" sz="quarter" idx="12"/>
          </p:nvPr>
        </p:nvSpPr>
        <p:spPr/>
        <p:txBody>
          <a:bodyPr/>
          <a:lstStyle/>
          <a:p>
            <a:fld id="{99D1E98A-B2A6-479B-B2B5-2543B6C85781}" type="slidenum">
              <a:rPr lang="ro-RO" smtClean="0"/>
              <a:t>‹#›</a:t>
            </a:fld>
            <a:endParaRPr lang="ro-RO"/>
          </a:p>
        </p:txBody>
      </p:sp>
    </p:spTree>
    <p:extLst>
      <p:ext uri="{BB962C8B-B14F-4D97-AF65-F5344CB8AC3E}">
        <p14:creationId xmlns:p14="http://schemas.microsoft.com/office/powerpoint/2010/main" val="2596626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53993-5C8C-4352-BCD4-907DC3655D5A}"/>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F640E51C-C528-4AFE-953D-45AC3F8000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5461D1DF-CECB-4816-AC90-54FB3A2E785D}"/>
              </a:ext>
            </a:extLst>
          </p:cNvPr>
          <p:cNvSpPr>
            <a:spLocks noGrp="1"/>
          </p:cNvSpPr>
          <p:nvPr>
            <p:ph type="dt" sz="half" idx="10"/>
          </p:nvPr>
        </p:nvSpPr>
        <p:spPr/>
        <p:txBody>
          <a:bodyPr/>
          <a:lstStyle/>
          <a:p>
            <a:fld id="{73EC4A3E-8543-4F09-BC00-0EDDEA5D03FA}" type="datetimeFigureOut">
              <a:rPr lang="ro-RO" smtClean="0"/>
              <a:t>14.12.2022</a:t>
            </a:fld>
            <a:endParaRPr lang="ro-RO"/>
          </a:p>
        </p:txBody>
      </p:sp>
      <p:sp>
        <p:nvSpPr>
          <p:cNvPr id="5" name="Footer Placeholder 4">
            <a:extLst>
              <a:ext uri="{FF2B5EF4-FFF2-40B4-BE49-F238E27FC236}">
                <a16:creationId xmlns:a16="http://schemas.microsoft.com/office/drawing/2014/main" id="{485A6872-ED6E-4868-8274-9588A6182450}"/>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DB2A0880-DEC1-41B5-BCD4-707E6F0E7151}"/>
              </a:ext>
            </a:extLst>
          </p:cNvPr>
          <p:cNvSpPr>
            <a:spLocks noGrp="1"/>
          </p:cNvSpPr>
          <p:nvPr>
            <p:ph type="sldNum" sz="quarter" idx="12"/>
          </p:nvPr>
        </p:nvSpPr>
        <p:spPr/>
        <p:txBody>
          <a:bodyPr/>
          <a:lstStyle/>
          <a:p>
            <a:fld id="{99D1E98A-B2A6-479B-B2B5-2543B6C85781}" type="slidenum">
              <a:rPr lang="ro-RO" smtClean="0"/>
              <a:t>‹#›</a:t>
            </a:fld>
            <a:endParaRPr lang="ro-RO"/>
          </a:p>
        </p:txBody>
      </p:sp>
    </p:spTree>
    <p:extLst>
      <p:ext uri="{BB962C8B-B14F-4D97-AF65-F5344CB8AC3E}">
        <p14:creationId xmlns:p14="http://schemas.microsoft.com/office/powerpoint/2010/main" val="967609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708744-1275-49BC-909A-51414E87DC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F2C627EF-A470-45D8-9F71-77086BFBFC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B5732F2D-A0C1-4193-BDAA-AA34A16483C0}"/>
              </a:ext>
            </a:extLst>
          </p:cNvPr>
          <p:cNvSpPr>
            <a:spLocks noGrp="1"/>
          </p:cNvSpPr>
          <p:nvPr>
            <p:ph type="dt" sz="half" idx="10"/>
          </p:nvPr>
        </p:nvSpPr>
        <p:spPr/>
        <p:txBody>
          <a:bodyPr/>
          <a:lstStyle/>
          <a:p>
            <a:fld id="{73EC4A3E-8543-4F09-BC00-0EDDEA5D03FA}" type="datetimeFigureOut">
              <a:rPr lang="ro-RO" smtClean="0"/>
              <a:t>14.12.2022</a:t>
            </a:fld>
            <a:endParaRPr lang="ro-RO"/>
          </a:p>
        </p:txBody>
      </p:sp>
      <p:sp>
        <p:nvSpPr>
          <p:cNvPr id="5" name="Footer Placeholder 4">
            <a:extLst>
              <a:ext uri="{FF2B5EF4-FFF2-40B4-BE49-F238E27FC236}">
                <a16:creationId xmlns:a16="http://schemas.microsoft.com/office/drawing/2014/main" id="{16BBBFD1-5CA9-49AF-959F-E422F5EBDA21}"/>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5FA20335-B01D-4012-B5C0-52E2ED874604}"/>
              </a:ext>
            </a:extLst>
          </p:cNvPr>
          <p:cNvSpPr>
            <a:spLocks noGrp="1"/>
          </p:cNvSpPr>
          <p:nvPr>
            <p:ph type="sldNum" sz="quarter" idx="12"/>
          </p:nvPr>
        </p:nvSpPr>
        <p:spPr/>
        <p:txBody>
          <a:bodyPr/>
          <a:lstStyle/>
          <a:p>
            <a:fld id="{99D1E98A-B2A6-479B-B2B5-2543B6C85781}" type="slidenum">
              <a:rPr lang="ro-RO" smtClean="0"/>
              <a:t>‹#›</a:t>
            </a:fld>
            <a:endParaRPr lang="ro-RO"/>
          </a:p>
        </p:txBody>
      </p:sp>
    </p:spTree>
    <p:extLst>
      <p:ext uri="{BB962C8B-B14F-4D97-AF65-F5344CB8AC3E}">
        <p14:creationId xmlns:p14="http://schemas.microsoft.com/office/powerpoint/2010/main" val="2893840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F4D32-D364-4597-8D12-D9DBCD39DB6F}"/>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EF5B98A4-6473-4581-B913-5A1A6A6236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20614005-E47B-42E1-A76F-03BB1AB687D8}"/>
              </a:ext>
            </a:extLst>
          </p:cNvPr>
          <p:cNvSpPr>
            <a:spLocks noGrp="1"/>
          </p:cNvSpPr>
          <p:nvPr>
            <p:ph type="dt" sz="half" idx="10"/>
          </p:nvPr>
        </p:nvSpPr>
        <p:spPr/>
        <p:txBody>
          <a:bodyPr/>
          <a:lstStyle/>
          <a:p>
            <a:fld id="{73EC4A3E-8543-4F09-BC00-0EDDEA5D03FA}" type="datetimeFigureOut">
              <a:rPr lang="ro-RO" smtClean="0"/>
              <a:t>14.12.2022</a:t>
            </a:fld>
            <a:endParaRPr lang="ro-RO"/>
          </a:p>
        </p:txBody>
      </p:sp>
      <p:sp>
        <p:nvSpPr>
          <p:cNvPr id="5" name="Footer Placeholder 4">
            <a:extLst>
              <a:ext uri="{FF2B5EF4-FFF2-40B4-BE49-F238E27FC236}">
                <a16:creationId xmlns:a16="http://schemas.microsoft.com/office/drawing/2014/main" id="{FBFD17C1-2D57-4606-8B0A-FBD9A18B1997}"/>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3D4A0C87-0067-4DB4-9AE4-0E4E6999AAB9}"/>
              </a:ext>
            </a:extLst>
          </p:cNvPr>
          <p:cNvSpPr>
            <a:spLocks noGrp="1"/>
          </p:cNvSpPr>
          <p:nvPr>
            <p:ph type="sldNum" sz="quarter" idx="12"/>
          </p:nvPr>
        </p:nvSpPr>
        <p:spPr/>
        <p:txBody>
          <a:bodyPr/>
          <a:lstStyle/>
          <a:p>
            <a:fld id="{99D1E98A-B2A6-479B-B2B5-2543B6C85781}" type="slidenum">
              <a:rPr lang="ro-RO" smtClean="0"/>
              <a:t>‹#›</a:t>
            </a:fld>
            <a:endParaRPr lang="ro-RO"/>
          </a:p>
        </p:txBody>
      </p:sp>
    </p:spTree>
    <p:extLst>
      <p:ext uri="{BB962C8B-B14F-4D97-AF65-F5344CB8AC3E}">
        <p14:creationId xmlns:p14="http://schemas.microsoft.com/office/powerpoint/2010/main" val="402377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8F5C0-60C8-457E-9319-7E2F03EE76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EBF53A3D-EE67-4E7A-AF1A-F7EBD83C80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5373DD-BD6A-4425-B987-A1A4FDE3F160}"/>
              </a:ext>
            </a:extLst>
          </p:cNvPr>
          <p:cNvSpPr>
            <a:spLocks noGrp="1"/>
          </p:cNvSpPr>
          <p:nvPr>
            <p:ph type="dt" sz="half" idx="10"/>
          </p:nvPr>
        </p:nvSpPr>
        <p:spPr/>
        <p:txBody>
          <a:bodyPr/>
          <a:lstStyle/>
          <a:p>
            <a:fld id="{73EC4A3E-8543-4F09-BC00-0EDDEA5D03FA}" type="datetimeFigureOut">
              <a:rPr lang="ro-RO" smtClean="0"/>
              <a:t>14.12.2022</a:t>
            </a:fld>
            <a:endParaRPr lang="ro-RO"/>
          </a:p>
        </p:txBody>
      </p:sp>
      <p:sp>
        <p:nvSpPr>
          <p:cNvPr id="5" name="Footer Placeholder 4">
            <a:extLst>
              <a:ext uri="{FF2B5EF4-FFF2-40B4-BE49-F238E27FC236}">
                <a16:creationId xmlns:a16="http://schemas.microsoft.com/office/drawing/2014/main" id="{F75667BD-90AD-47C0-B474-236A03D568BC}"/>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4681D2D7-FF05-4339-8408-8B8B2F5BD306}"/>
              </a:ext>
            </a:extLst>
          </p:cNvPr>
          <p:cNvSpPr>
            <a:spLocks noGrp="1"/>
          </p:cNvSpPr>
          <p:nvPr>
            <p:ph type="sldNum" sz="quarter" idx="12"/>
          </p:nvPr>
        </p:nvSpPr>
        <p:spPr/>
        <p:txBody>
          <a:bodyPr/>
          <a:lstStyle/>
          <a:p>
            <a:fld id="{99D1E98A-B2A6-479B-B2B5-2543B6C85781}" type="slidenum">
              <a:rPr lang="ro-RO" smtClean="0"/>
              <a:t>‹#›</a:t>
            </a:fld>
            <a:endParaRPr lang="ro-RO"/>
          </a:p>
        </p:txBody>
      </p:sp>
    </p:spTree>
    <p:extLst>
      <p:ext uri="{BB962C8B-B14F-4D97-AF65-F5344CB8AC3E}">
        <p14:creationId xmlns:p14="http://schemas.microsoft.com/office/powerpoint/2010/main" val="44809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03480-31D6-48D8-AB93-929FB47BFD4D}"/>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F643687F-F7BC-4E69-A867-052570966D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14ED0A2C-9FB2-4218-9783-646CB41F63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2CFBBFF6-89FF-40C2-BACC-059A51367D30}"/>
              </a:ext>
            </a:extLst>
          </p:cNvPr>
          <p:cNvSpPr>
            <a:spLocks noGrp="1"/>
          </p:cNvSpPr>
          <p:nvPr>
            <p:ph type="dt" sz="half" idx="10"/>
          </p:nvPr>
        </p:nvSpPr>
        <p:spPr/>
        <p:txBody>
          <a:bodyPr/>
          <a:lstStyle/>
          <a:p>
            <a:fld id="{73EC4A3E-8543-4F09-BC00-0EDDEA5D03FA}" type="datetimeFigureOut">
              <a:rPr lang="ro-RO" smtClean="0"/>
              <a:t>14.12.2022</a:t>
            </a:fld>
            <a:endParaRPr lang="ro-RO"/>
          </a:p>
        </p:txBody>
      </p:sp>
      <p:sp>
        <p:nvSpPr>
          <p:cNvPr id="6" name="Footer Placeholder 5">
            <a:extLst>
              <a:ext uri="{FF2B5EF4-FFF2-40B4-BE49-F238E27FC236}">
                <a16:creationId xmlns:a16="http://schemas.microsoft.com/office/drawing/2014/main" id="{81D86F87-39A1-42A3-9768-42A2DEF29BAA}"/>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F5D22721-7529-4DE1-AA50-37DE82F5235D}"/>
              </a:ext>
            </a:extLst>
          </p:cNvPr>
          <p:cNvSpPr>
            <a:spLocks noGrp="1"/>
          </p:cNvSpPr>
          <p:nvPr>
            <p:ph type="sldNum" sz="quarter" idx="12"/>
          </p:nvPr>
        </p:nvSpPr>
        <p:spPr/>
        <p:txBody>
          <a:bodyPr/>
          <a:lstStyle/>
          <a:p>
            <a:fld id="{99D1E98A-B2A6-479B-B2B5-2543B6C85781}" type="slidenum">
              <a:rPr lang="ro-RO" smtClean="0"/>
              <a:t>‹#›</a:t>
            </a:fld>
            <a:endParaRPr lang="ro-RO"/>
          </a:p>
        </p:txBody>
      </p:sp>
    </p:spTree>
    <p:extLst>
      <p:ext uri="{BB962C8B-B14F-4D97-AF65-F5344CB8AC3E}">
        <p14:creationId xmlns:p14="http://schemas.microsoft.com/office/powerpoint/2010/main" val="2172769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31E02-D23D-43BC-A1A0-85CD066EA278}"/>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85014ABC-BB72-4075-801F-C7AE3F61DA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9A8B43-8018-449B-85D8-427E6AF251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9886B442-5F14-48C2-885F-FF2CE39BDE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9BEFC2-7235-4E9F-9E3B-4AA0805865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F4069397-F9E6-4C86-91D9-8BA0004229C9}"/>
              </a:ext>
            </a:extLst>
          </p:cNvPr>
          <p:cNvSpPr>
            <a:spLocks noGrp="1"/>
          </p:cNvSpPr>
          <p:nvPr>
            <p:ph type="dt" sz="half" idx="10"/>
          </p:nvPr>
        </p:nvSpPr>
        <p:spPr/>
        <p:txBody>
          <a:bodyPr/>
          <a:lstStyle/>
          <a:p>
            <a:fld id="{73EC4A3E-8543-4F09-BC00-0EDDEA5D03FA}" type="datetimeFigureOut">
              <a:rPr lang="ro-RO" smtClean="0"/>
              <a:t>14.12.2022</a:t>
            </a:fld>
            <a:endParaRPr lang="ro-RO"/>
          </a:p>
        </p:txBody>
      </p:sp>
      <p:sp>
        <p:nvSpPr>
          <p:cNvPr id="8" name="Footer Placeholder 7">
            <a:extLst>
              <a:ext uri="{FF2B5EF4-FFF2-40B4-BE49-F238E27FC236}">
                <a16:creationId xmlns:a16="http://schemas.microsoft.com/office/drawing/2014/main" id="{D32097BB-84CD-4AFB-BD5D-524799B7F391}"/>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4879BE7B-BC14-4CC8-BF8E-5703B17D81A9}"/>
              </a:ext>
            </a:extLst>
          </p:cNvPr>
          <p:cNvSpPr>
            <a:spLocks noGrp="1"/>
          </p:cNvSpPr>
          <p:nvPr>
            <p:ph type="sldNum" sz="quarter" idx="12"/>
          </p:nvPr>
        </p:nvSpPr>
        <p:spPr/>
        <p:txBody>
          <a:bodyPr/>
          <a:lstStyle/>
          <a:p>
            <a:fld id="{99D1E98A-B2A6-479B-B2B5-2543B6C85781}" type="slidenum">
              <a:rPr lang="ro-RO" smtClean="0"/>
              <a:t>‹#›</a:t>
            </a:fld>
            <a:endParaRPr lang="ro-RO"/>
          </a:p>
        </p:txBody>
      </p:sp>
    </p:spTree>
    <p:extLst>
      <p:ext uri="{BB962C8B-B14F-4D97-AF65-F5344CB8AC3E}">
        <p14:creationId xmlns:p14="http://schemas.microsoft.com/office/powerpoint/2010/main" val="63146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B38C7-5E99-4D23-BA7B-4CEE9D50B13F}"/>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CBF34814-3FED-4996-9B3C-4A77F1F942FE}"/>
              </a:ext>
            </a:extLst>
          </p:cNvPr>
          <p:cNvSpPr>
            <a:spLocks noGrp="1"/>
          </p:cNvSpPr>
          <p:nvPr>
            <p:ph type="dt" sz="half" idx="10"/>
          </p:nvPr>
        </p:nvSpPr>
        <p:spPr/>
        <p:txBody>
          <a:bodyPr/>
          <a:lstStyle/>
          <a:p>
            <a:fld id="{73EC4A3E-8543-4F09-BC00-0EDDEA5D03FA}" type="datetimeFigureOut">
              <a:rPr lang="ro-RO" smtClean="0"/>
              <a:t>14.12.2022</a:t>
            </a:fld>
            <a:endParaRPr lang="ro-RO"/>
          </a:p>
        </p:txBody>
      </p:sp>
      <p:sp>
        <p:nvSpPr>
          <p:cNvPr id="4" name="Footer Placeholder 3">
            <a:extLst>
              <a:ext uri="{FF2B5EF4-FFF2-40B4-BE49-F238E27FC236}">
                <a16:creationId xmlns:a16="http://schemas.microsoft.com/office/drawing/2014/main" id="{AEDA1ADA-AC20-4CCE-B349-D12969722012}"/>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F2630CFD-ABEE-4721-B21B-1C9FA7A3E527}"/>
              </a:ext>
            </a:extLst>
          </p:cNvPr>
          <p:cNvSpPr>
            <a:spLocks noGrp="1"/>
          </p:cNvSpPr>
          <p:nvPr>
            <p:ph type="sldNum" sz="quarter" idx="12"/>
          </p:nvPr>
        </p:nvSpPr>
        <p:spPr/>
        <p:txBody>
          <a:bodyPr/>
          <a:lstStyle/>
          <a:p>
            <a:fld id="{99D1E98A-B2A6-479B-B2B5-2543B6C85781}" type="slidenum">
              <a:rPr lang="ro-RO" smtClean="0"/>
              <a:t>‹#›</a:t>
            </a:fld>
            <a:endParaRPr lang="ro-RO"/>
          </a:p>
        </p:txBody>
      </p:sp>
    </p:spTree>
    <p:extLst>
      <p:ext uri="{BB962C8B-B14F-4D97-AF65-F5344CB8AC3E}">
        <p14:creationId xmlns:p14="http://schemas.microsoft.com/office/powerpoint/2010/main" val="2390348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AB98AD-0778-4181-A870-7A4834AB264E}"/>
              </a:ext>
            </a:extLst>
          </p:cNvPr>
          <p:cNvSpPr>
            <a:spLocks noGrp="1"/>
          </p:cNvSpPr>
          <p:nvPr>
            <p:ph type="dt" sz="half" idx="10"/>
          </p:nvPr>
        </p:nvSpPr>
        <p:spPr/>
        <p:txBody>
          <a:bodyPr/>
          <a:lstStyle/>
          <a:p>
            <a:fld id="{73EC4A3E-8543-4F09-BC00-0EDDEA5D03FA}" type="datetimeFigureOut">
              <a:rPr lang="ro-RO" smtClean="0"/>
              <a:t>14.12.2022</a:t>
            </a:fld>
            <a:endParaRPr lang="ro-RO"/>
          </a:p>
        </p:txBody>
      </p:sp>
      <p:sp>
        <p:nvSpPr>
          <p:cNvPr id="3" name="Footer Placeholder 2">
            <a:extLst>
              <a:ext uri="{FF2B5EF4-FFF2-40B4-BE49-F238E27FC236}">
                <a16:creationId xmlns:a16="http://schemas.microsoft.com/office/drawing/2014/main" id="{EF6C54A0-5096-4103-9A37-6D97A70713CD}"/>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D049586D-0B91-4B61-850F-898D7B87F1F9}"/>
              </a:ext>
            </a:extLst>
          </p:cNvPr>
          <p:cNvSpPr>
            <a:spLocks noGrp="1"/>
          </p:cNvSpPr>
          <p:nvPr>
            <p:ph type="sldNum" sz="quarter" idx="12"/>
          </p:nvPr>
        </p:nvSpPr>
        <p:spPr/>
        <p:txBody>
          <a:bodyPr/>
          <a:lstStyle/>
          <a:p>
            <a:fld id="{99D1E98A-B2A6-479B-B2B5-2543B6C85781}" type="slidenum">
              <a:rPr lang="ro-RO" smtClean="0"/>
              <a:t>‹#›</a:t>
            </a:fld>
            <a:endParaRPr lang="ro-RO"/>
          </a:p>
        </p:txBody>
      </p:sp>
    </p:spTree>
    <p:extLst>
      <p:ext uri="{BB962C8B-B14F-4D97-AF65-F5344CB8AC3E}">
        <p14:creationId xmlns:p14="http://schemas.microsoft.com/office/powerpoint/2010/main" val="3549667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6B041-1A04-4DC4-AF0E-93A31887B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708823A8-6861-47FB-875A-8268D10717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0E8B9D15-0B01-46BA-B716-4D2C96BE2B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FFBC3-4111-4237-9216-07BAD73BDBDB}"/>
              </a:ext>
            </a:extLst>
          </p:cNvPr>
          <p:cNvSpPr>
            <a:spLocks noGrp="1"/>
          </p:cNvSpPr>
          <p:nvPr>
            <p:ph type="dt" sz="half" idx="10"/>
          </p:nvPr>
        </p:nvSpPr>
        <p:spPr/>
        <p:txBody>
          <a:bodyPr/>
          <a:lstStyle/>
          <a:p>
            <a:fld id="{73EC4A3E-8543-4F09-BC00-0EDDEA5D03FA}" type="datetimeFigureOut">
              <a:rPr lang="ro-RO" smtClean="0"/>
              <a:t>14.12.2022</a:t>
            </a:fld>
            <a:endParaRPr lang="ro-RO"/>
          </a:p>
        </p:txBody>
      </p:sp>
      <p:sp>
        <p:nvSpPr>
          <p:cNvPr id="6" name="Footer Placeholder 5">
            <a:extLst>
              <a:ext uri="{FF2B5EF4-FFF2-40B4-BE49-F238E27FC236}">
                <a16:creationId xmlns:a16="http://schemas.microsoft.com/office/drawing/2014/main" id="{8CEBE574-5940-4A99-8427-A2DB217C963A}"/>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992CBFEE-DD28-4CE2-8CA4-537A9C9374F9}"/>
              </a:ext>
            </a:extLst>
          </p:cNvPr>
          <p:cNvSpPr>
            <a:spLocks noGrp="1"/>
          </p:cNvSpPr>
          <p:nvPr>
            <p:ph type="sldNum" sz="quarter" idx="12"/>
          </p:nvPr>
        </p:nvSpPr>
        <p:spPr/>
        <p:txBody>
          <a:bodyPr/>
          <a:lstStyle/>
          <a:p>
            <a:fld id="{99D1E98A-B2A6-479B-B2B5-2543B6C85781}" type="slidenum">
              <a:rPr lang="ro-RO" smtClean="0"/>
              <a:t>‹#›</a:t>
            </a:fld>
            <a:endParaRPr lang="ro-RO"/>
          </a:p>
        </p:txBody>
      </p:sp>
    </p:spTree>
    <p:extLst>
      <p:ext uri="{BB962C8B-B14F-4D97-AF65-F5344CB8AC3E}">
        <p14:creationId xmlns:p14="http://schemas.microsoft.com/office/powerpoint/2010/main" val="14648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4DC0D-5285-4021-988D-663DDE761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DE16672A-D3E1-4182-AF95-57469AA7C5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54C62DAA-651D-429C-95DA-555802201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A0F465-F065-43FB-A0E7-5EEA601D2F64}"/>
              </a:ext>
            </a:extLst>
          </p:cNvPr>
          <p:cNvSpPr>
            <a:spLocks noGrp="1"/>
          </p:cNvSpPr>
          <p:nvPr>
            <p:ph type="dt" sz="half" idx="10"/>
          </p:nvPr>
        </p:nvSpPr>
        <p:spPr/>
        <p:txBody>
          <a:bodyPr/>
          <a:lstStyle/>
          <a:p>
            <a:fld id="{73EC4A3E-8543-4F09-BC00-0EDDEA5D03FA}" type="datetimeFigureOut">
              <a:rPr lang="ro-RO" smtClean="0"/>
              <a:t>14.12.2022</a:t>
            </a:fld>
            <a:endParaRPr lang="ro-RO"/>
          </a:p>
        </p:txBody>
      </p:sp>
      <p:sp>
        <p:nvSpPr>
          <p:cNvPr id="6" name="Footer Placeholder 5">
            <a:extLst>
              <a:ext uri="{FF2B5EF4-FFF2-40B4-BE49-F238E27FC236}">
                <a16:creationId xmlns:a16="http://schemas.microsoft.com/office/drawing/2014/main" id="{639DB5D4-03E2-48A1-90EF-16603757E67A}"/>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D4CCA14A-F04A-46E1-B578-1BD21B7CC9EA}"/>
              </a:ext>
            </a:extLst>
          </p:cNvPr>
          <p:cNvSpPr>
            <a:spLocks noGrp="1"/>
          </p:cNvSpPr>
          <p:nvPr>
            <p:ph type="sldNum" sz="quarter" idx="12"/>
          </p:nvPr>
        </p:nvSpPr>
        <p:spPr/>
        <p:txBody>
          <a:bodyPr/>
          <a:lstStyle/>
          <a:p>
            <a:fld id="{99D1E98A-B2A6-479B-B2B5-2543B6C85781}" type="slidenum">
              <a:rPr lang="ro-RO" smtClean="0"/>
              <a:t>‹#›</a:t>
            </a:fld>
            <a:endParaRPr lang="ro-RO"/>
          </a:p>
        </p:txBody>
      </p:sp>
    </p:spTree>
    <p:extLst>
      <p:ext uri="{BB962C8B-B14F-4D97-AF65-F5344CB8AC3E}">
        <p14:creationId xmlns:p14="http://schemas.microsoft.com/office/powerpoint/2010/main" val="1757148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3B60CF-0EFC-4531-A364-3830A97500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70F7D3DA-24DE-4763-BE4B-3C62D80E77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C7D617A7-3D2D-4F4B-8776-D4E6E6D176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C4A3E-8543-4F09-BC00-0EDDEA5D03FA}" type="datetimeFigureOut">
              <a:rPr lang="ro-RO" smtClean="0"/>
              <a:t>14.12.2022</a:t>
            </a:fld>
            <a:endParaRPr lang="ro-RO"/>
          </a:p>
        </p:txBody>
      </p:sp>
      <p:sp>
        <p:nvSpPr>
          <p:cNvPr id="5" name="Footer Placeholder 4">
            <a:extLst>
              <a:ext uri="{FF2B5EF4-FFF2-40B4-BE49-F238E27FC236}">
                <a16:creationId xmlns:a16="http://schemas.microsoft.com/office/drawing/2014/main" id="{EF4AF2E8-45B5-4771-86C8-E6F508959F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99E145EB-8943-4881-A264-3DF25F4E57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D1E98A-B2A6-479B-B2B5-2543B6C85781}" type="slidenum">
              <a:rPr lang="ro-RO" smtClean="0"/>
              <a:t>‹#›</a:t>
            </a:fld>
            <a:endParaRPr lang="ro-RO"/>
          </a:p>
        </p:txBody>
      </p:sp>
    </p:spTree>
    <p:extLst>
      <p:ext uri="{BB962C8B-B14F-4D97-AF65-F5344CB8AC3E}">
        <p14:creationId xmlns:p14="http://schemas.microsoft.com/office/powerpoint/2010/main" val="337840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18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31DA919-0F10-413F-BFF9-4D4123693F12}"/>
              </a:ext>
            </a:extLst>
          </p:cNvPr>
          <p:cNvGraphicFramePr/>
          <p:nvPr>
            <p:extLst>
              <p:ext uri="{D42A27DB-BD31-4B8C-83A1-F6EECF244321}">
                <p14:modId xmlns:p14="http://schemas.microsoft.com/office/powerpoint/2010/main" val="202955181"/>
              </p:ext>
            </p:extLst>
          </p:nvPr>
        </p:nvGraphicFramePr>
        <p:xfrm>
          <a:off x="2441642" y="1580136"/>
          <a:ext cx="8044775" cy="512407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37B20BB-694E-4BD6-B677-4D591A5CEB0A}"/>
              </a:ext>
            </a:extLst>
          </p:cNvPr>
          <p:cNvSpPr txBox="1"/>
          <p:nvPr/>
        </p:nvSpPr>
        <p:spPr>
          <a:xfrm>
            <a:off x="756745" y="853845"/>
            <a:ext cx="11270414" cy="646331"/>
          </a:xfrm>
          <a:prstGeom prst="rect">
            <a:avLst/>
          </a:prstGeom>
          <a:noFill/>
        </p:spPr>
        <p:txBody>
          <a:bodyPr wrap="square" lIns="91440" tIns="45720" rIns="91440" bIns="45720" rtlCol="0" anchor="t">
            <a:spAutoFit/>
          </a:bodyPr>
          <a:lstStyle/>
          <a:p>
            <a:pPr algn="just"/>
            <a:r>
              <a:rPr lang="it-IT" sz="2000" b="1" dirty="0"/>
              <a:t>Dvs. obișnuiți să spuneți rugăciuni? </a:t>
            </a:r>
          </a:p>
          <a:p>
            <a:pPr algn="r"/>
            <a:r>
              <a:rPr lang="nb-NO" sz="1600" b="1" i="1" dirty="0">
                <a:latin typeface="Calibri" panose="020F0502020204030204" pitchFamily="34" charset="0"/>
                <a:cs typeface="Calibri" panose="020F0502020204030204" pitchFamily="34" charset="0"/>
              </a:rPr>
              <a:t>% din totalul populatiei</a:t>
            </a:r>
          </a:p>
        </p:txBody>
      </p:sp>
    </p:spTree>
    <p:extLst>
      <p:ext uri="{BB962C8B-B14F-4D97-AF65-F5344CB8AC3E}">
        <p14:creationId xmlns:p14="http://schemas.microsoft.com/office/powerpoint/2010/main" val="2353749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31DA919-0F10-413F-BFF9-4D4123693F12}"/>
              </a:ext>
            </a:extLst>
          </p:cNvPr>
          <p:cNvGraphicFramePr/>
          <p:nvPr>
            <p:extLst>
              <p:ext uri="{D42A27DB-BD31-4B8C-83A1-F6EECF244321}">
                <p14:modId xmlns:p14="http://schemas.microsoft.com/office/powerpoint/2010/main" val="481004735"/>
              </p:ext>
            </p:extLst>
          </p:nvPr>
        </p:nvGraphicFramePr>
        <p:xfrm>
          <a:off x="2441642" y="1580136"/>
          <a:ext cx="8044775" cy="512407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37B20BB-694E-4BD6-B677-4D591A5CEB0A}"/>
              </a:ext>
            </a:extLst>
          </p:cNvPr>
          <p:cNvSpPr txBox="1"/>
          <p:nvPr/>
        </p:nvSpPr>
        <p:spPr>
          <a:xfrm>
            <a:off x="756745" y="853845"/>
            <a:ext cx="11270414" cy="1015663"/>
          </a:xfrm>
          <a:prstGeom prst="rect">
            <a:avLst/>
          </a:prstGeom>
          <a:noFill/>
        </p:spPr>
        <p:txBody>
          <a:bodyPr wrap="square" lIns="91440" tIns="45720" rIns="91440" bIns="45720" rtlCol="0" anchor="t">
            <a:spAutoFit/>
          </a:bodyPr>
          <a:lstStyle/>
          <a:p>
            <a:r>
              <a:rPr lang="it-IT" sz="2000" b="1" dirty="0"/>
              <a:t>Pe o scală de la 1 la 10, unde 1 înseamnă deloc importantă și 10 înseamnă extrem de importantă, cât de importantă este religia în viața dvs.?             </a:t>
            </a:r>
          </a:p>
          <a:p>
            <a:pPr algn="r"/>
            <a:r>
              <a:rPr lang="it-IT" sz="2000" dirty="0"/>
              <a:t> </a:t>
            </a:r>
            <a:r>
              <a:rPr lang="nb-NO" sz="1600" b="1" i="1" dirty="0">
                <a:latin typeface="Calibri" panose="020F0502020204030204" pitchFamily="34" charset="0"/>
                <a:cs typeface="Calibri" panose="020F0502020204030204" pitchFamily="34" charset="0"/>
              </a:rPr>
              <a:t>% din totalul populatiei </a:t>
            </a:r>
          </a:p>
        </p:txBody>
      </p:sp>
    </p:spTree>
    <p:extLst>
      <p:ext uri="{BB962C8B-B14F-4D97-AF65-F5344CB8AC3E}">
        <p14:creationId xmlns:p14="http://schemas.microsoft.com/office/powerpoint/2010/main" val="1073705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31DA919-0F10-413F-BFF9-4D4123693F12}"/>
              </a:ext>
            </a:extLst>
          </p:cNvPr>
          <p:cNvGraphicFramePr/>
          <p:nvPr>
            <p:extLst>
              <p:ext uri="{D42A27DB-BD31-4B8C-83A1-F6EECF244321}">
                <p14:modId xmlns:p14="http://schemas.microsoft.com/office/powerpoint/2010/main" val="1933027680"/>
              </p:ext>
            </p:extLst>
          </p:nvPr>
        </p:nvGraphicFramePr>
        <p:xfrm>
          <a:off x="2441642" y="1580136"/>
          <a:ext cx="8044775" cy="512407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37B20BB-694E-4BD6-B677-4D591A5CEB0A}"/>
              </a:ext>
            </a:extLst>
          </p:cNvPr>
          <p:cNvSpPr txBox="1"/>
          <p:nvPr/>
        </p:nvSpPr>
        <p:spPr>
          <a:xfrm>
            <a:off x="756745" y="853845"/>
            <a:ext cx="11270414" cy="646331"/>
          </a:xfrm>
          <a:prstGeom prst="rect">
            <a:avLst/>
          </a:prstGeom>
          <a:noFill/>
        </p:spPr>
        <p:txBody>
          <a:bodyPr wrap="square" lIns="91440" tIns="45720" rIns="91440" bIns="45720" rtlCol="0" anchor="t">
            <a:spAutoFit/>
          </a:bodyPr>
          <a:lstStyle/>
          <a:p>
            <a:r>
              <a:rPr lang="it-IT" sz="2000" b="1" dirty="0"/>
              <a:t>Cât de religioși considerați că sunt/au fost părinții dvs? </a:t>
            </a:r>
          </a:p>
          <a:p>
            <a:pPr algn="r"/>
            <a:r>
              <a:rPr lang="nb-NO" sz="1600" b="1" i="1" dirty="0">
                <a:latin typeface="Calibri" panose="020F0502020204030204" pitchFamily="34" charset="0"/>
                <a:cs typeface="Calibri" panose="020F0502020204030204" pitchFamily="34" charset="0"/>
              </a:rPr>
              <a:t>% din totalul populatiei</a:t>
            </a:r>
          </a:p>
        </p:txBody>
      </p:sp>
    </p:spTree>
    <p:extLst>
      <p:ext uri="{BB962C8B-B14F-4D97-AF65-F5344CB8AC3E}">
        <p14:creationId xmlns:p14="http://schemas.microsoft.com/office/powerpoint/2010/main" val="449240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31DA919-0F10-413F-BFF9-4D4123693F12}"/>
              </a:ext>
            </a:extLst>
          </p:cNvPr>
          <p:cNvGraphicFramePr/>
          <p:nvPr>
            <p:extLst>
              <p:ext uri="{D42A27DB-BD31-4B8C-83A1-F6EECF244321}">
                <p14:modId xmlns:p14="http://schemas.microsoft.com/office/powerpoint/2010/main" val="36975243"/>
              </p:ext>
            </p:extLst>
          </p:nvPr>
        </p:nvGraphicFramePr>
        <p:xfrm>
          <a:off x="491102" y="1962129"/>
          <a:ext cx="7085356" cy="486205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37B20BB-694E-4BD6-B677-4D591A5CEB0A}"/>
              </a:ext>
            </a:extLst>
          </p:cNvPr>
          <p:cNvSpPr txBox="1"/>
          <p:nvPr/>
        </p:nvSpPr>
        <p:spPr>
          <a:xfrm>
            <a:off x="756745" y="853845"/>
            <a:ext cx="11270414" cy="954107"/>
          </a:xfrm>
          <a:prstGeom prst="rect">
            <a:avLst/>
          </a:prstGeom>
          <a:noFill/>
        </p:spPr>
        <p:txBody>
          <a:bodyPr wrap="square" lIns="91440" tIns="45720" rIns="91440" bIns="45720" rtlCol="0" anchor="t">
            <a:spAutoFit/>
          </a:bodyPr>
          <a:lstStyle/>
          <a:p>
            <a:r>
              <a:rPr lang="it-IT" sz="2000" b="1" dirty="0"/>
              <a:t>Din tabelul de mai jos vă rugăm să alegeți, pe fiecare rând, cu care dintre cele două propoziții sunteți mai degrabă de acord:</a:t>
            </a:r>
          </a:p>
          <a:p>
            <a:pPr algn="r"/>
            <a:r>
              <a:rPr lang="nb-NO" sz="1600" b="1" i="1" dirty="0">
                <a:latin typeface="Calibri" panose="020F0502020204030204" pitchFamily="34" charset="0"/>
                <a:cs typeface="Calibri" panose="020F0502020204030204" pitchFamily="34" charset="0"/>
              </a:rPr>
              <a:t>% din totalul populatiei</a:t>
            </a:r>
          </a:p>
        </p:txBody>
      </p:sp>
      <p:graphicFrame>
        <p:nvGraphicFramePr>
          <p:cNvPr id="7" name="Chart 6">
            <a:extLst>
              <a:ext uri="{FF2B5EF4-FFF2-40B4-BE49-F238E27FC236}">
                <a16:creationId xmlns:a16="http://schemas.microsoft.com/office/drawing/2014/main" id="{6160632B-4966-45BE-BC4B-756684F17CD5}"/>
              </a:ext>
            </a:extLst>
          </p:cNvPr>
          <p:cNvGraphicFramePr/>
          <p:nvPr>
            <p:extLst>
              <p:ext uri="{D42A27DB-BD31-4B8C-83A1-F6EECF244321}">
                <p14:modId xmlns:p14="http://schemas.microsoft.com/office/powerpoint/2010/main" val="3376825844"/>
              </p:ext>
            </p:extLst>
          </p:nvPr>
        </p:nvGraphicFramePr>
        <p:xfrm>
          <a:off x="5671457" y="1995948"/>
          <a:ext cx="7085356" cy="48620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5231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31DA919-0F10-413F-BFF9-4D4123693F12}"/>
              </a:ext>
            </a:extLst>
          </p:cNvPr>
          <p:cNvGraphicFramePr/>
          <p:nvPr>
            <p:extLst>
              <p:ext uri="{D42A27DB-BD31-4B8C-83A1-F6EECF244321}">
                <p14:modId xmlns:p14="http://schemas.microsoft.com/office/powerpoint/2010/main" val="2538648956"/>
              </p:ext>
            </p:extLst>
          </p:nvPr>
        </p:nvGraphicFramePr>
        <p:xfrm>
          <a:off x="2441642" y="1580136"/>
          <a:ext cx="8044775" cy="512407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37B20BB-694E-4BD6-B677-4D591A5CEB0A}"/>
              </a:ext>
            </a:extLst>
          </p:cNvPr>
          <p:cNvSpPr txBox="1"/>
          <p:nvPr/>
        </p:nvSpPr>
        <p:spPr>
          <a:xfrm>
            <a:off x="756745" y="853845"/>
            <a:ext cx="11270414" cy="646331"/>
          </a:xfrm>
          <a:prstGeom prst="rect">
            <a:avLst/>
          </a:prstGeom>
          <a:noFill/>
        </p:spPr>
        <p:txBody>
          <a:bodyPr wrap="square" lIns="91440" tIns="45720" rIns="91440" bIns="45720" rtlCol="0" anchor="t">
            <a:spAutoFit/>
          </a:bodyPr>
          <a:lstStyle/>
          <a:p>
            <a:r>
              <a:rPr lang="it-IT" sz="2000" b="1" dirty="0"/>
              <a:t> În general, ce părere aveți despre apartenența țării noastre la Uniunea Europeană?</a:t>
            </a:r>
          </a:p>
          <a:p>
            <a:pPr algn="r"/>
            <a:r>
              <a:rPr lang="nb-NO" sz="1600" b="1" i="1" dirty="0">
                <a:latin typeface="Calibri" panose="020F0502020204030204" pitchFamily="34" charset="0"/>
                <a:cs typeface="Calibri" panose="020F0502020204030204" pitchFamily="34" charset="0"/>
              </a:rPr>
              <a:t>% din totalul populatiei </a:t>
            </a:r>
          </a:p>
        </p:txBody>
      </p:sp>
    </p:spTree>
    <p:extLst>
      <p:ext uri="{BB962C8B-B14F-4D97-AF65-F5344CB8AC3E}">
        <p14:creationId xmlns:p14="http://schemas.microsoft.com/office/powerpoint/2010/main" val="670171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31DA919-0F10-413F-BFF9-4D4123693F12}"/>
              </a:ext>
            </a:extLst>
          </p:cNvPr>
          <p:cNvGraphicFramePr/>
          <p:nvPr>
            <p:extLst>
              <p:ext uri="{D42A27DB-BD31-4B8C-83A1-F6EECF244321}">
                <p14:modId xmlns:p14="http://schemas.microsoft.com/office/powerpoint/2010/main" val="2498444004"/>
              </p:ext>
            </p:extLst>
          </p:nvPr>
        </p:nvGraphicFramePr>
        <p:xfrm>
          <a:off x="2441642" y="1580136"/>
          <a:ext cx="8044775" cy="512407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37B20BB-694E-4BD6-B677-4D591A5CEB0A}"/>
              </a:ext>
            </a:extLst>
          </p:cNvPr>
          <p:cNvSpPr txBox="1"/>
          <p:nvPr/>
        </p:nvSpPr>
        <p:spPr>
          <a:xfrm>
            <a:off x="756745" y="853845"/>
            <a:ext cx="11270414" cy="646331"/>
          </a:xfrm>
          <a:prstGeom prst="rect">
            <a:avLst/>
          </a:prstGeom>
          <a:noFill/>
        </p:spPr>
        <p:txBody>
          <a:bodyPr wrap="square" lIns="91440" tIns="45720" rIns="91440" bIns="45720" rtlCol="0" anchor="t">
            <a:spAutoFit/>
          </a:bodyPr>
          <a:lstStyle/>
          <a:p>
            <a:r>
              <a:rPr lang="es-ES" sz="2000" b="1" dirty="0"/>
              <a:t>Dar despre </a:t>
            </a:r>
            <a:r>
              <a:rPr lang="es-ES" sz="2000" b="1" dirty="0" err="1"/>
              <a:t>apartenența</a:t>
            </a:r>
            <a:r>
              <a:rPr lang="es-ES" sz="2000" b="1" dirty="0"/>
              <a:t> </a:t>
            </a:r>
            <a:r>
              <a:rPr lang="es-ES" sz="2000" b="1" dirty="0" err="1"/>
              <a:t>țării</a:t>
            </a:r>
            <a:r>
              <a:rPr lang="es-ES" sz="2000" b="1" dirty="0"/>
              <a:t> </a:t>
            </a:r>
            <a:r>
              <a:rPr lang="es-ES" sz="2000" b="1" dirty="0" err="1"/>
              <a:t>noastre</a:t>
            </a:r>
            <a:r>
              <a:rPr lang="es-ES" sz="2000" b="1" dirty="0"/>
              <a:t> la NATO?</a:t>
            </a:r>
          </a:p>
          <a:p>
            <a:pPr algn="r"/>
            <a:r>
              <a:rPr lang="nb-NO" sz="1600" b="1" i="1" dirty="0">
                <a:latin typeface="Calibri" panose="020F0502020204030204" pitchFamily="34" charset="0"/>
                <a:cs typeface="Calibri" panose="020F0502020204030204" pitchFamily="34" charset="0"/>
              </a:rPr>
              <a:t>% din totalul populatiei </a:t>
            </a:r>
          </a:p>
        </p:txBody>
      </p:sp>
    </p:spTree>
    <p:extLst>
      <p:ext uri="{BB962C8B-B14F-4D97-AF65-F5344CB8AC3E}">
        <p14:creationId xmlns:p14="http://schemas.microsoft.com/office/powerpoint/2010/main" val="1105168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53E61AF-36E7-4E38-AA93-6373CD9CDE65}"/>
              </a:ext>
            </a:extLst>
          </p:cNvPr>
          <p:cNvGraphicFramePr/>
          <p:nvPr>
            <p:extLst>
              <p:ext uri="{D42A27DB-BD31-4B8C-83A1-F6EECF244321}">
                <p14:modId xmlns:p14="http://schemas.microsoft.com/office/powerpoint/2010/main" val="743572545"/>
              </p:ext>
            </p:extLst>
          </p:nvPr>
        </p:nvGraphicFramePr>
        <p:xfrm>
          <a:off x="981075" y="1339710"/>
          <a:ext cx="10963275" cy="5124071"/>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63B5CCB9-1EF6-46D5-8F40-82E319C86237}"/>
              </a:ext>
            </a:extLst>
          </p:cNvPr>
          <p:cNvSpPr txBox="1">
            <a:spLocks/>
          </p:cNvSpPr>
          <p:nvPr/>
        </p:nvSpPr>
        <p:spPr>
          <a:xfrm>
            <a:off x="491101" y="803795"/>
            <a:ext cx="11536058" cy="6881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b="1" dirty="0">
                <a:latin typeface="Calibri" panose="020F0502020204030204" pitchFamily="34" charset="0"/>
                <a:cs typeface="Calibri" panose="020F0502020204030204" pitchFamily="34" charset="0"/>
              </a:rPr>
              <a:t>Din </a:t>
            </a:r>
            <a:r>
              <a:rPr lang="en-US" sz="2000" b="1" dirty="0" err="1">
                <a:latin typeface="Calibri" panose="020F0502020204030204" pitchFamily="34" charset="0"/>
                <a:cs typeface="Calibri" panose="020F0502020204030204" pitchFamily="34" charset="0"/>
              </a:rPr>
              <a:t>punctul</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dvs</a:t>
            </a:r>
            <a:r>
              <a:rPr lang="en-US" sz="2000" b="1" dirty="0">
                <a:latin typeface="Calibri" panose="020F0502020204030204" pitchFamily="34" charset="0"/>
                <a:cs typeface="Calibri" panose="020F0502020204030204" pitchFamily="34" charset="0"/>
              </a:rPr>
              <a:t>. de </a:t>
            </a:r>
            <a:r>
              <a:rPr lang="en-US" sz="2000" b="1" dirty="0" err="1">
                <a:latin typeface="Calibri" panose="020F0502020204030204" pitchFamily="34" charset="0"/>
                <a:cs typeface="Calibri" panose="020F0502020204030204" pitchFamily="34" charset="0"/>
              </a:rPr>
              <a:t>vedere</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bisericile</a:t>
            </a:r>
            <a:r>
              <a:rPr lang="en-US" sz="2000" b="1" dirty="0">
                <a:latin typeface="Calibri" panose="020F0502020204030204" pitchFamily="34" charset="0"/>
                <a:cs typeface="Calibri" panose="020F0502020204030204" pitchFamily="34" charset="0"/>
              </a:rPr>
              <a:t>/</a:t>
            </a:r>
            <a:r>
              <a:rPr lang="en-US" sz="2000" b="1" dirty="0" err="1">
                <a:latin typeface="Calibri" panose="020F0502020204030204" pitchFamily="34" charset="0"/>
                <a:cs typeface="Calibri" panose="020F0502020204030204" pitchFamily="34" charset="0"/>
              </a:rPr>
              <a:t>cultele</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religioase</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ar</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trebui</a:t>
            </a:r>
            <a:r>
              <a:rPr lang="en-US" sz="2000" b="1" dirty="0">
                <a:latin typeface="Calibri" panose="020F0502020204030204" pitchFamily="34" charset="0"/>
                <a:cs typeface="Calibri" panose="020F0502020204030204" pitchFamily="34" charset="0"/>
              </a:rPr>
              <a:t>:</a:t>
            </a:r>
            <a:endParaRPr lang="en-US" sz="2400" b="1" i="1" dirty="0">
              <a:latin typeface="Calibri" panose="020F0502020204030204" pitchFamily="34" charset="0"/>
              <a:cs typeface="Calibri" panose="020F0502020204030204" pitchFamily="34" charset="0"/>
            </a:endParaRPr>
          </a:p>
          <a:p>
            <a:pPr algn="r"/>
            <a:r>
              <a:rPr lang="nb-NO" sz="1700" b="1" i="1" dirty="0">
                <a:latin typeface="Calibri" panose="020F0502020204030204" pitchFamily="34" charset="0"/>
                <a:cs typeface="Calibri" panose="020F0502020204030204" pitchFamily="34" charset="0"/>
              </a:rPr>
              <a:t>% din totalul populatiei </a:t>
            </a:r>
          </a:p>
        </p:txBody>
      </p:sp>
    </p:spTree>
    <p:extLst>
      <p:ext uri="{BB962C8B-B14F-4D97-AF65-F5344CB8AC3E}">
        <p14:creationId xmlns:p14="http://schemas.microsoft.com/office/powerpoint/2010/main" val="1229942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31DA919-0F10-413F-BFF9-4D4123693F12}"/>
              </a:ext>
            </a:extLst>
          </p:cNvPr>
          <p:cNvGraphicFramePr/>
          <p:nvPr>
            <p:extLst>
              <p:ext uri="{D42A27DB-BD31-4B8C-83A1-F6EECF244321}">
                <p14:modId xmlns:p14="http://schemas.microsoft.com/office/powerpoint/2010/main" val="1177847681"/>
              </p:ext>
            </p:extLst>
          </p:nvPr>
        </p:nvGraphicFramePr>
        <p:xfrm>
          <a:off x="2441642" y="1580136"/>
          <a:ext cx="8044775" cy="512407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37B20BB-694E-4BD6-B677-4D591A5CEB0A}"/>
              </a:ext>
            </a:extLst>
          </p:cNvPr>
          <p:cNvSpPr txBox="1"/>
          <p:nvPr/>
        </p:nvSpPr>
        <p:spPr>
          <a:xfrm>
            <a:off x="756745" y="853845"/>
            <a:ext cx="11270414" cy="646331"/>
          </a:xfrm>
          <a:prstGeom prst="rect">
            <a:avLst/>
          </a:prstGeom>
          <a:noFill/>
        </p:spPr>
        <p:txBody>
          <a:bodyPr wrap="square" lIns="91440" tIns="45720" rIns="91440" bIns="45720" rtlCol="0" anchor="t">
            <a:spAutoFit/>
          </a:bodyPr>
          <a:lstStyle/>
          <a:p>
            <a:r>
              <a:rPr lang="it-IT" sz="2000" b="1" dirty="0"/>
              <a:t>Educația religioasă în școli:</a:t>
            </a:r>
          </a:p>
          <a:p>
            <a:pPr algn="r"/>
            <a:r>
              <a:rPr lang="nb-NO" sz="1600" b="1" i="1" dirty="0">
                <a:latin typeface="Calibri" panose="020F0502020204030204" pitchFamily="34" charset="0"/>
                <a:cs typeface="Calibri" panose="020F0502020204030204" pitchFamily="34" charset="0"/>
              </a:rPr>
              <a:t>% din totalul populatiei </a:t>
            </a:r>
          </a:p>
        </p:txBody>
      </p:sp>
    </p:spTree>
    <p:extLst>
      <p:ext uri="{BB962C8B-B14F-4D97-AF65-F5344CB8AC3E}">
        <p14:creationId xmlns:p14="http://schemas.microsoft.com/office/powerpoint/2010/main" val="1440569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31DA919-0F10-413F-BFF9-4D4123693F12}"/>
              </a:ext>
            </a:extLst>
          </p:cNvPr>
          <p:cNvGraphicFramePr/>
          <p:nvPr>
            <p:extLst>
              <p:ext uri="{D42A27DB-BD31-4B8C-83A1-F6EECF244321}">
                <p14:modId xmlns:p14="http://schemas.microsoft.com/office/powerpoint/2010/main" val="3495345506"/>
              </p:ext>
            </p:extLst>
          </p:nvPr>
        </p:nvGraphicFramePr>
        <p:xfrm>
          <a:off x="2441642" y="1580136"/>
          <a:ext cx="8044775" cy="512407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37B20BB-694E-4BD6-B677-4D591A5CEB0A}"/>
              </a:ext>
            </a:extLst>
          </p:cNvPr>
          <p:cNvSpPr txBox="1"/>
          <p:nvPr/>
        </p:nvSpPr>
        <p:spPr>
          <a:xfrm>
            <a:off x="756745" y="853845"/>
            <a:ext cx="11270414" cy="646331"/>
          </a:xfrm>
          <a:prstGeom prst="rect">
            <a:avLst/>
          </a:prstGeom>
          <a:noFill/>
        </p:spPr>
        <p:txBody>
          <a:bodyPr wrap="square" lIns="91440" tIns="45720" rIns="91440" bIns="45720" rtlCol="0" anchor="t">
            <a:spAutoFit/>
          </a:bodyPr>
          <a:lstStyle/>
          <a:p>
            <a:r>
              <a:rPr lang="it-IT" sz="2000" b="1" dirty="0"/>
              <a:t>Dacă vă gândiți la modul in care Bisericile/cultele sunt prezentate in presa din Romania, credeți că:</a:t>
            </a:r>
          </a:p>
          <a:p>
            <a:pPr algn="r"/>
            <a:r>
              <a:rPr lang="nb-NO" sz="1600" b="1" i="1" dirty="0">
                <a:latin typeface="Calibri" panose="020F0502020204030204" pitchFamily="34" charset="0"/>
                <a:cs typeface="Calibri" panose="020F0502020204030204" pitchFamily="34" charset="0"/>
              </a:rPr>
              <a:t>% din totalul populatiei </a:t>
            </a:r>
          </a:p>
        </p:txBody>
      </p:sp>
    </p:spTree>
    <p:extLst>
      <p:ext uri="{BB962C8B-B14F-4D97-AF65-F5344CB8AC3E}">
        <p14:creationId xmlns:p14="http://schemas.microsoft.com/office/powerpoint/2010/main" val="861131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37B20BB-694E-4BD6-B677-4D591A5CEB0A}"/>
              </a:ext>
            </a:extLst>
          </p:cNvPr>
          <p:cNvSpPr txBox="1"/>
          <p:nvPr/>
        </p:nvSpPr>
        <p:spPr>
          <a:xfrm>
            <a:off x="756745" y="853845"/>
            <a:ext cx="11270414" cy="646331"/>
          </a:xfrm>
          <a:prstGeom prst="rect">
            <a:avLst/>
          </a:prstGeom>
          <a:noFill/>
        </p:spPr>
        <p:txBody>
          <a:bodyPr wrap="square" lIns="91440" tIns="45720" rIns="91440" bIns="45720" rtlCol="0" anchor="t">
            <a:spAutoFit/>
          </a:bodyPr>
          <a:lstStyle/>
          <a:p>
            <a:r>
              <a:rPr lang="it-IT" sz="2000" b="1" dirty="0"/>
              <a:t>Care considerați că este motivul pentru care Bisericile/cultele sunt prezentate negativ în presă? </a:t>
            </a:r>
          </a:p>
          <a:p>
            <a:pPr algn="r"/>
            <a:r>
              <a:rPr lang="nb-NO" sz="1600" b="1" i="1" dirty="0">
                <a:latin typeface="Calibri" panose="020F0502020204030204" pitchFamily="34" charset="0"/>
                <a:cs typeface="Calibri" panose="020F0502020204030204" pitchFamily="34" charset="0"/>
              </a:rPr>
              <a:t>% din totalul persoanelor care au spus ca bisericile sunt prezentate mai degraba negativ in presa</a:t>
            </a:r>
          </a:p>
        </p:txBody>
      </p:sp>
      <p:graphicFrame>
        <p:nvGraphicFramePr>
          <p:cNvPr id="3" name="Chart 2">
            <a:extLst>
              <a:ext uri="{FF2B5EF4-FFF2-40B4-BE49-F238E27FC236}">
                <a16:creationId xmlns:a16="http://schemas.microsoft.com/office/drawing/2014/main" id="{F0AD90A8-C9D0-5E1E-9225-EDCDAD942730}"/>
              </a:ext>
            </a:extLst>
          </p:cNvPr>
          <p:cNvGraphicFramePr/>
          <p:nvPr>
            <p:extLst>
              <p:ext uri="{D42A27DB-BD31-4B8C-83A1-F6EECF244321}">
                <p14:modId xmlns:p14="http://schemas.microsoft.com/office/powerpoint/2010/main" val="259432441"/>
              </p:ext>
            </p:extLst>
          </p:nvPr>
        </p:nvGraphicFramePr>
        <p:xfrm>
          <a:off x="2441642" y="1580136"/>
          <a:ext cx="8044775" cy="51240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1297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86D4D-2FF3-4449-B514-F84E39F8BF92}"/>
              </a:ext>
            </a:extLst>
          </p:cNvPr>
          <p:cNvSpPr>
            <a:spLocks noGrp="1"/>
          </p:cNvSpPr>
          <p:nvPr>
            <p:ph type="title"/>
          </p:nvPr>
        </p:nvSpPr>
        <p:spPr>
          <a:xfrm>
            <a:off x="838200" y="463448"/>
            <a:ext cx="10515600" cy="1325563"/>
          </a:xfrm>
        </p:spPr>
        <p:txBody>
          <a:bodyPr>
            <a:normAutofit/>
          </a:bodyPr>
          <a:lstStyle/>
          <a:p>
            <a:r>
              <a:rPr lang="ro-RO" sz="3200" b="1" dirty="0">
                <a:effectLst/>
                <a:latin typeface="Montserrat" panose="00000500000000000000" pitchFamily="50" charset="-18"/>
              </a:rPr>
              <a:t>Metodologia sondajului</a:t>
            </a:r>
            <a:endParaRPr lang="ro-RO" sz="3200" b="1" dirty="0">
              <a:latin typeface="Montserrat" panose="00000500000000000000" pitchFamily="50" charset="-18"/>
            </a:endParaRPr>
          </a:p>
        </p:txBody>
      </p:sp>
      <p:sp>
        <p:nvSpPr>
          <p:cNvPr id="3" name="Content Placeholder 2">
            <a:extLst>
              <a:ext uri="{FF2B5EF4-FFF2-40B4-BE49-F238E27FC236}">
                <a16:creationId xmlns:a16="http://schemas.microsoft.com/office/drawing/2014/main" id="{696E67E2-C48E-4E4E-914C-C6D12DAB5766}"/>
              </a:ext>
            </a:extLst>
          </p:cNvPr>
          <p:cNvSpPr>
            <a:spLocks noGrp="1"/>
          </p:cNvSpPr>
          <p:nvPr>
            <p:ph idx="1"/>
          </p:nvPr>
        </p:nvSpPr>
        <p:spPr>
          <a:xfrm>
            <a:off x="838200" y="1538238"/>
            <a:ext cx="10515600" cy="4351338"/>
          </a:xfrm>
        </p:spPr>
        <p:txBody>
          <a:bodyPr>
            <a:normAutofit/>
          </a:bodyPr>
          <a:lstStyle/>
          <a:p>
            <a:r>
              <a:rPr lang="ro-RO" sz="2000" b="0" dirty="0"/>
              <a:t>Sondajul a fost realizat de Laboratorul pentru </a:t>
            </a:r>
            <a:r>
              <a:rPr lang="ro-RO" sz="2000" dirty="0"/>
              <a:t>Analiza Războiului Informațional și Comunicare  Strategică (LARICS)</a:t>
            </a:r>
            <a:r>
              <a:rPr lang="ro-RO" sz="2000" b="0" dirty="0"/>
              <a:t>, în parteneriat cu</a:t>
            </a:r>
            <a:r>
              <a:rPr lang="en-US" sz="2000" b="0" dirty="0"/>
              <a:t> </a:t>
            </a:r>
            <a:r>
              <a:rPr lang="en-US" sz="2000" dirty="0" err="1"/>
              <a:t>Secretariatul</a:t>
            </a:r>
            <a:r>
              <a:rPr lang="en-US" sz="2000" dirty="0"/>
              <a:t> de Stat </a:t>
            </a:r>
            <a:r>
              <a:rPr lang="en-US" sz="2000" dirty="0" err="1"/>
              <a:t>pentru</a:t>
            </a:r>
            <a:r>
              <a:rPr lang="en-US" sz="2000" dirty="0"/>
              <a:t> </a:t>
            </a:r>
            <a:r>
              <a:rPr lang="en-US" sz="2000" dirty="0" err="1"/>
              <a:t>Culte</a:t>
            </a:r>
            <a:r>
              <a:rPr lang="en-US" sz="2000" dirty="0"/>
              <a:t> </a:t>
            </a:r>
            <a:r>
              <a:rPr lang="ro-RO" sz="2000" dirty="0"/>
              <a:t> și cu Institutul de Științe Politice și Relații Internaționale (ISPRI</a:t>
            </a:r>
            <a:r>
              <a:rPr lang="en-US" sz="2000" dirty="0"/>
              <a:t>)</a:t>
            </a:r>
            <a:r>
              <a:rPr lang="ro-RO" sz="2000" b="0" dirty="0"/>
              <a:t>.</a:t>
            </a:r>
            <a:endParaRPr lang="en-US" sz="2000" b="0" dirty="0"/>
          </a:p>
          <a:p>
            <a:r>
              <a:rPr lang="ro-RO" sz="2000" b="0" dirty="0"/>
              <a:t>Datele sondajului de opinie au fost culese în </a:t>
            </a:r>
            <a:r>
              <a:rPr lang="ro-RO" sz="2000" b="0"/>
              <a:t>perioada </a:t>
            </a:r>
            <a:r>
              <a:rPr lang="ro-RO" sz="2000"/>
              <a:t>27</a:t>
            </a:r>
            <a:r>
              <a:rPr lang="en-US" sz="2000"/>
              <a:t> </a:t>
            </a:r>
            <a:r>
              <a:rPr lang="ro-RO" sz="2000"/>
              <a:t>noiembrie</a:t>
            </a:r>
            <a:r>
              <a:rPr lang="en-US" sz="2000"/>
              <a:t> </a:t>
            </a:r>
            <a:r>
              <a:rPr lang="ro-RO" sz="2000"/>
              <a:t>–</a:t>
            </a:r>
            <a:r>
              <a:rPr lang="en-US" sz="2000"/>
              <a:t> </a:t>
            </a:r>
            <a:r>
              <a:rPr lang="ro-RO" sz="2000"/>
              <a:t>09 </a:t>
            </a:r>
            <a:r>
              <a:rPr lang="en-US" sz="2000" dirty="0" err="1"/>
              <a:t>decembrie</a:t>
            </a:r>
            <a:r>
              <a:rPr lang="ro-RO" sz="2000" dirty="0"/>
              <a:t> </a:t>
            </a:r>
            <a:r>
              <a:rPr lang="ro-RO" sz="2000"/>
              <a:t>20</a:t>
            </a:r>
            <a:r>
              <a:rPr lang="en-US" sz="2000"/>
              <a:t>2</a:t>
            </a:r>
            <a:r>
              <a:rPr lang="ro-RO" sz="2000"/>
              <a:t>2.</a:t>
            </a:r>
            <a:endParaRPr lang="en-US" sz="2000" dirty="0"/>
          </a:p>
          <a:p>
            <a:r>
              <a:rPr lang="ro-RO" sz="2000" b="0" dirty="0"/>
              <a:t>Volumul eșantionului a fost de </a:t>
            </a:r>
            <a:r>
              <a:rPr lang="ro-RO" sz="2000"/>
              <a:t>10</a:t>
            </a:r>
            <a:r>
              <a:rPr lang="en-US" sz="2000"/>
              <a:t>0</a:t>
            </a:r>
            <a:r>
              <a:rPr lang="ro-RO" sz="2000"/>
              <a:t>0 </a:t>
            </a:r>
            <a:r>
              <a:rPr lang="ro-RO" sz="2000" dirty="0"/>
              <a:t>persoane </a:t>
            </a:r>
            <a:r>
              <a:rPr lang="ro-RO" sz="2000" b="0" dirty="0"/>
              <a:t>și este reprezentativ pentru populația României, neinstituționalizată, </a:t>
            </a:r>
            <a:r>
              <a:rPr lang="ro-RO" sz="2000" b="0"/>
              <a:t>cu vârsta </a:t>
            </a:r>
            <a:r>
              <a:rPr lang="ro-RO" sz="2000"/>
              <a:t>de 18 </a:t>
            </a:r>
            <a:r>
              <a:rPr lang="ro-RO" sz="2000" dirty="0"/>
              <a:t>ani și peste 18 ani.</a:t>
            </a:r>
            <a:endParaRPr lang="en-US" sz="2000" dirty="0"/>
          </a:p>
          <a:p>
            <a:r>
              <a:rPr lang="ro-RO" sz="2000" b="0" dirty="0"/>
              <a:t>Eroarea maximă admisă a datelor este </a:t>
            </a:r>
            <a:r>
              <a:rPr lang="ro-RO" sz="2000" dirty="0"/>
              <a:t>de </a:t>
            </a:r>
            <a:r>
              <a:rPr lang="ro-RO" sz="2000"/>
              <a:t>±3,1%, </a:t>
            </a:r>
            <a:r>
              <a:rPr lang="ro-RO" sz="2000" dirty="0"/>
              <a:t>la un grad de încredere de 95%.</a:t>
            </a:r>
            <a:endParaRPr lang="en-US" sz="2000" dirty="0"/>
          </a:p>
          <a:p>
            <a:r>
              <a:rPr lang="ro-RO" sz="2000" b="0" dirty="0"/>
              <a:t>Tipul eșantionului: </a:t>
            </a:r>
            <a:r>
              <a:rPr lang="ro-RO" sz="2000" dirty="0" err="1"/>
              <a:t>multi</a:t>
            </a:r>
            <a:r>
              <a:rPr lang="ro-RO" sz="2000" dirty="0"/>
              <a:t>-stratificat, probabilistic.</a:t>
            </a:r>
            <a:endParaRPr lang="en-US" sz="2000" dirty="0"/>
          </a:p>
          <a:p>
            <a:r>
              <a:rPr lang="ro-RO" sz="2000" dirty="0"/>
              <a:t>Metoda folosită a fost cea a sondajului de opinie pe baza unui chestionar aplicat </a:t>
            </a:r>
            <a:r>
              <a:rPr lang="en-US" sz="2000" dirty="0" err="1"/>
              <a:t>telefonic</a:t>
            </a:r>
            <a:r>
              <a:rPr lang="ro-RO" sz="2000" b="0" dirty="0"/>
              <a:t>.</a:t>
            </a:r>
            <a:endParaRPr lang="en-US" sz="2000" b="0" dirty="0"/>
          </a:p>
          <a:p>
            <a:r>
              <a:rPr lang="ro-RO" sz="2000" b="0" dirty="0"/>
              <a:t>Chestionarele au fost aplicate în </a:t>
            </a:r>
            <a:r>
              <a:rPr lang="ro-RO" sz="2000" dirty="0"/>
              <a:t>toate județele României </a:t>
            </a:r>
            <a:r>
              <a:rPr lang="ro-RO" sz="2000" b="0" dirty="0"/>
              <a:t>și în sectoarele </a:t>
            </a:r>
            <a:r>
              <a:rPr lang="ro-RO" sz="2000" dirty="0"/>
              <a:t>Municipiului București.</a:t>
            </a:r>
            <a:endParaRPr lang="en-US" sz="2000" dirty="0"/>
          </a:p>
          <a:p>
            <a:r>
              <a:rPr lang="ro-RO" sz="2000" b="0" dirty="0"/>
              <a:t>Eșantionul a fost validat pe baza datelor oficiale ale Institutului Național de </a:t>
            </a:r>
            <a:r>
              <a:rPr lang="ro-RO" sz="2000" b="0"/>
              <a:t>Statistică</a:t>
            </a:r>
            <a:r>
              <a:rPr lang="en-US" sz="2000" b="0"/>
              <a:t>.</a:t>
            </a:r>
            <a:endParaRPr lang="ro-RO" sz="2000" b="0"/>
          </a:p>
          <a:p>
            <a:endParaRPr lang="ro-RO" sz="2000"/>
          </a:p>
          <a:p>
            <a:endParaRPr lang="ro-RO" sz="2000" dirty="0"/>
          </a:p>
        </p:txBody>
      </p:sp>
      <p:sp>
        <p:nvSpPr>
          <p:cNvPr id="5" name="TextBox 4">
            <a:extLst>
              <a:ext uri="{FF2B5EF4-FFF2-40B4-BE49-F238E27FC236}">
                <a16:creationId xmlns:a16="http://schemas.microsoft.com/office/drawing/2014/main" id="{56171A52-8569-2358-C2B3-810CC4772074}"/>
              </a:ext>
            </a:extLst>
          </p:cNvPr>
          <p:cNvSpPr txBox="1"/>
          <p:nvPr/>
        </p:nvSpPr>
        <p:spPr>
          <a:xfrm>
            <a:off x="838201" y="5647182"/>
            <a:ext cx="11066418" cy="1015663"/>
          </a:xfrm>
          <a:prstGeom prst="rect">
            <a:avLst/>
          </a:prstGeom>
          <a:noFill/>
        </p:spPr>
        <p:txBody>
          <a:bodyPr wrap="square">
            <a:spAutoFit/>
          </a:bodyPr>
          <a:lstStyle/>
          <a:p>
            <a:pPr marL="171450" indent="-171450">
              <a:buFont typeface="Arial" panose="020B0604020202020204" pitchFamily="34" charset="0"/>
              <a:buChar char="•"/>
            </a:pPr>
            <a:r>
              <a:rPr lang="en-US" sz="1200" b="1" i="1"/>
              <a:t>Pentru acest studiu,  Centrul de Cercetări Sociologice LARICS (CCSL) a externalizat unui operator privat exclusiv segmentul de realizare a interviurilor telefonice. Indicatorii, chestionarul, pretestarea acestuia, verificarea aplicării chestionarelor și a bazei de date, analiza statistică a datelor și concluziile teoretice sunt elaborate de echipa Centrului de Cercetări Sociologice LARICS (CCSL). Eșantionarea a fost realizată de echipa CCSL împreună cu operatorul contractat pentru realizarea interviurilor.</a:t>
            </a:r>
          </a:p>
          <a:p>
            <a:pPr marL="171450" indent="-171450">
              <a:buFont typeface="Arial" panose="020B0604020202020204" pitchFamily="34" charset="0"/>
              <a:buChar char="•"/>
            </a:pPr>
            <a:r>
              <a:rPr lang="en-US" sz="1200" b="1" i="1"/>
              <a:t>LARICS este printre puținele organizații de cercetare socială din țară care publică regulat nu doar distribuția răspunsurilor pentru fiecare întrebare, ci și un număr semnificativ de planșe privind asocierile dintre variabilele din chestionar și variabilele socio-demografice relevante.</a:t>
            </a:r>
          </a:p>
        </p:txBody>
      </p:sp>
    </p:spTree>
    <p:extLst>
      <p:ext uri="{BB962C8B-B14F-4D97-AF65-F5344CB8AC3E}">
        <p14:creationId xmlns:p14="http://schemas.microsoft.com/office/powerpoint/2010/main" val="4288590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31DA919-0F10-413F-BFF9-4D4123693F12}"/>
              </a:ext>
            </a:extLst>
          </p:cNvPr>
          <p:cNvGraphicFramePr/>
          <p:nvPr>
            <p:extLst>
              <p:ext uri="{D42A27DB-BD31-4B8C-83A1-F6EECF244321}">
                <p14:modId xmlns:p14="http://schemas.microsoft.com/office/powerpoint/2010/main" val="2157079146"/>
              </p:ext>
            </p:extLst>
          </p:nvPr>
        </p:nvGraphicFramePr>
        <p:xfrm>
          <a:off x="2441642" y="1580136"/>
          <a:ext cx="8044775" cy="512407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37B20BB-694E-4BD6-B677-4D591A5CEB0A}"/>
              </a:ext>
            </a:extLst>
          </p:cNvPr>
          <p:cNvSpPr txBox="1"/>
          <p:nvPr/>
        </p:nvSpPr>
        <p:spPr>
          <a:xfrm>
            <a:off x="756745" y="853845"/>
            <a:ext cx="11270414" cy="646331"/>
          </a:xfrm>
          <a:prstGeom prst="rect">
            <a:avLst/>
          </a:prstGeom>
          <a:noFill/>
        </p:spPr>
        <p:txBody>
          <a:bodyPr wrap="square" lIns="91440" tIns="45720" rIns="91440" bIns="45720" rtlCol="0" anchor="t">
            <a:spAutoFit/>
          </a:bodyPr>
          <a:lstStyle/>
          <a:p>
            <a:r>
              <a:rPr lang="it-IT" sz="2000" b="1" dirty="0"/>
              <a:t>Care considerați că este motivul pentru care Bisericile/cultele sunt prezentate pozitiv în presă? </a:t>
            </a:r>
          </a:p>
          <a:p>
            <a:pPr algn="r"/>
            <a:r>
              <a:rPr lang="nb-NO" sz="1600" b="1" i="1" dirty="0">
                <a:latin typeface="Calibri" panose="020F0502020204030204" pitchFamily="34" charset="0"/>
                <a:cs typeface="Calibri" panose="020F0502020204030204" pitchFamily="34" charset="0"/>
              </a:rPr>
              <a:t>% din totalul persoanelor care au spus ca bisericile sunt prezentate mai degraba pozitiv in presa</a:t>
            </a:r>
          </a:p>
        </p:txBody>
      </p:sp>
    </p:spTree>
    <p:extLst>
      <p:ext uri="{BB962C8B-B14F-4D97-AF65-F5344CB8AC3E}">
        <p14:creationId xmlns:p14="http://schemas.microsoft.com/office/powerpoint/2010/main" val="3956312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53E61AF-36E7-4E38-AA93-6373CD9CDE65}"/>
              </a:ext>
            </a:extLst>
          </p:cNvPr>
          <p:cNvGraphicFramePr/>
          <p:nvPr>
            <p:extLst>
              <p:ext uri="{D42A27DB-BD31-4B8C-83A1-F6EECF244321}">
                <p14:modId xmlns:p14="http://schemas.microsoft.com/office/powerpoint/2010/main" val="3610657736"/>
              </p:ext>
            </p:extLst>
          </p:nvPr>
        </p:nvGraphicFramePr>
        <p:xfrm>
          <a:off x="981075" y="1339710"/>
          <a:ext cx="10963275" cy="5124071"/>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63B5CCB9-1EF6-46D5-8F40-82E319C86237}"/>
              </a:ext>
            </a:extLst>
          </p:cNvPr>
          <p:cNvSpPr txBox="1">
            <a:spLocks/>
          </p:cNvSpPr>
          <p:nvPr/>
        </p:nvSpPr>
        <p:spPr>
          <a:xfrm>
            <a:off x="491101" y="784745"/>
            <a:ext cx="11536058" cy="6881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b="1" dirty="0" err="1">
                <a:latin typeface="Calibri" panose="020F0502020204030204" pitchFamily="34" charset="0"/>
                <a:cs typeface="Calibri" panose="020F0502020204030204" pitchFamily="34" charset="0"/>
              </a:rPr>
              <a:t>În</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ceea</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ce</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privește</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persoanele</a:t>
            </a:r>
            <a:r>
              <a:rPr lang="en-US" sz="2000" b="1" dirty="0">
                <a:latin typeface="Calibri" panose="020F0502020204030204" pitchFamily="34" charset="0"/>
                <a:cs typeface="Calibri" panose="020F0502020204030204" pitchFamily="34" charset="0"/>
              </a:rPr>
              <a:t> de </a:t>
            </a:r>
            <a:r>
              <a:rPr lang="en-US" sz="2000" b="1" dirty="0" err="1">
                <a:latin typeface="Calibri" panose="020F0502020204030204" pitchFamily="34" charset="0"/>
                <a:cs typeface="Calibri" panose="020F0502020204030204" pitchFamily="34" charset="0"/>
              </a:rPr>
              <a:t>altă</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religie</a:t>
            </a:r>
            <a:r>
              <a:rPr lang="en-US" sz="2000" b="1" dirty="0">
                <a:latin typeface="Calibri" panose="020F0502020204030204" pitchFamily="34" charset="0"/>
                <a:cs typeface="Calibri" panose="020F0502020204030204" pitchFamily="34" charset="0"/>
              </a:rPr>
              <a:t>/</a:t>
            </a:r>
            <a:r>
              <a:rPr lang="en-US" sz="2000" b="1" dirty="0" err="1">
                <a:latin typeface="Calibri" panose="020F0502020204030204" pitchFamily="34" charset="0"/>
                <a:cs typeface="Calibri" panose="020F0502020204030204" pitchFamily="34" charset="0"/>
              </a:rPr>
              <a:t>confesiune</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religioasă</a:t>
            </a:r>
            <a:r>
              <a:rPr lang="en-US" sz="2000" b="1" dirty="0">
                <a:latin typeface="Calibri" panose="020F0502020204030204" pitchFamily="34" charset="0"/>
                <a:cs typeface="Calibri" panose="020F0502020204030204" pitchFamily="34" charset="0"/>
              </a:rPr>
              <a:t>:</a:t>
            </a:r>
            <a:endParaRPr lang="en-US" sz="2400" b="1" i="1" dirty="0">
              <a:latin typeface="Calibri" panose="020F0502020204030204" pitchFamily="34" charset="0"/>
              <a:cs typeface="Calibri" panose="020F0502020204030204" pitchFamily="34" charset="0"/>
            </a:endParaRPr>
          </a:p>
          <a:p>
            <a:pPr algn="r"/>
            <a:r>
              <a:rPr lang="nb-NO" sz="1700" b="1" i="1" dirty="0">
                <a:latin typeface="Calibri" panose="020F0502020204030204" pitchFamily="34" charset="0"/>
                <a:cs typeface="Calibri" panose="020F0502020204030204" pitchFamily="34" charset="0"/>
              </a:rPr>
              <a:t>% din totalul populatiei </a:t>
            </a:r>
          </a:p>
        </p:txBody>
      </p:sp>
    </p:spTree>
    <p:extLst>
      <p:ext uri="{BB962C8B-B14F-4D97-AF65-F5344CB8AC3E}">
        <p14:creationId xmlns:p14="http://schemas.microsoft.com/office/powerpoint/2010/main" val="2103823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31DA919-0F10-413F-BFF9-4D4123693F12}"/>
              </a:ext>
            </a:extLst>
          </p:cNvPr>
          <p:cNvGraphicFramePr/>
          <p:nvPr>
            <p:extLst>
              <p:ext uri="{D42A27DB-BD31-4B8C-83A1-F6EECF244321}">
                <p14:modId xmlns:p14="http://schemas.microsoft.com/office/powerpoint/2010/main" val="488787049"/>
              </p:ext>
            </p:extLst>
          </p:nvPr>
        </p:nvGraphicFramePr>
        <p:xfrm>
          <a:off x="2441642" y="1580136"/>
          <a:ext cx="8044775" cy="512407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37B20BB-694E-4BD6-B677-4D591A5CEB0A}"/>
              </a:ext>
            </a:extLst>
          </p:cNvPr>
          <p:cNvSpPr txBox="1"/>
          <p:nvPr/>
        </p:nvSpPr>
        <p:spPr>
          <a:xfrm>
            <a:off x="756745" y="853845"/>
            <a:ext cx="11270414" cy="646331"/>
          </a:xfrm>
          <a:prstGeom prst="rect">
            <a:avLst/>
          </a:prstGeom>
          <a:noFill/>
        </p:spPr>
        <p:txBody>
          <a:bodyPr wrap="square" lIns="91440" tIns="45720" rIns="91440" bIns="45720" rtlCol="0" anchor="t">
            <a:spAutoFit/>
          </a:bodyPr>
          <a:lstStyle/>
          <a:p>
            <a:r>
              <a:rPr lang="it-IT" sz="2000" b="1" dirty="0"/>
              <a:t>Ați vota un politician care se declară public ateu?</a:t>
            </a:r>
          </a:p>
          <a:p>
            <a:pPr algn="r"/>
            <a:r>
              <a:rPr lang="nb-NO" sz="1600" b="1" i="1" dirty="0">
                <a:latin typeface="Calibri" panose="020F0502020204030204" pitchFamily="34" charset="0"/>
                <a:cs typeface="Calibri" panose="020F0502020204030204" pitchFamily="34" charset="0"/>
              </a:rPr>
              <a:t>% din totalul populatiei </a:t>
            </a:r>
          </a:p>
        </p:txBody>
      </p:sp>
    </p:spTree>
    <p:extLst>
      <p:ext uri="{BB962C8B-B14F-4D97-AF65-F5344CB8AC3E}">
        <p14:creationId xmlns:p14="http://schemas.microsoft.com/office/powerpoint/2010/main" val="2661907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31DA919-0F10-413F-BFF9-4D4123693F12}"/>
              </a:ext>
            </a:extLst>
          </p:cNvPr>
          <p:cNvGraphicFramePr/>
          <p:nvPr>
            <p:extLst>
              <p:ext uri="{D42A27DB-BD31-4B8C-83A1-F6EECF244321}">
                <p14:modId xmlns:p14="http://schemas.microsoft.com/office/powerpoint/2010/main" val="2225285729"/>
              </p:ext>
            </p:extLst>
          </p:nvPr>
        </p:nvGraphicFramePr>
        <p:xfrm>
          <a:off x="2441642" y="1580136"/>
          <a:ext cx="8044775" cy="512407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37B20BB-694E-4BD6-B677-4D591A5CEB0A}"/>
              </a:ext>
            </a:extLst>
          </p:cNvPr>
          <p:cNvSpPr txBox="1"/>
          <p:nvPr/>
        </p:nvSpPr>
        <p:spPr>
          <a:xfrm>
            <a:off x="756745" y="853845"/>
            <a:ext cx="11270414" cy="646331"/>
          </a:xfrm>
          <a:prstGeom prst="rect">
            <a:avLst/>
          </a:prstGeom>
          <a:noFill/>
        </p:spPr>
        <p:txBody>
          <a:bodyPr wrap="square" lIns="91440" tIns="45720" rIns="91440" bIns="45720" rtlCol="0" anchor="t">
            <a:spAutoFit/>
          </a:bodyPr>
          <a:lstStyle/>
          <a:p>
            <a:r>
              <a:rPr lang="it-IT" sz="2000" b="1" dirty="0"/>
              <a:t>Cum vi se pare relația dintre stat și cultele religioase din România?</a:t>
            </a:r>
          </a:p>
          <a:p>
            <a:pPr algn="r"/>
            <a:r>
              <a:rPr lang="nb-NO" sz="1600" b="1" i="1" dirty="0">
                <a:latin typeface="Calibri" panose="020F0502020204030204" pitchFamily="34" charset="0"/>
                <a:cs typeface="Calibri" panose="020F0502020204030204" pitchFamily="34" charset="0"/>
              </a:rPr>
              <a:t>% din totalul populatiei</a:t>
            </a:r>
          </a:p>
        </p:txBody>
      </p:sp>
    </p:spTree>
    <p:extLst>
      <p:ext uri="{BB962C8B-B14F-4D97-AF65-F5344CB8AC3E}">
        <p14:creationId xmlns:p14="http://schemas.microsoft.com/office/powerpoint/2010/main" val="4223928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31DA919-0F10-413F-BFF9-4D4123693F12}"/>
              </a:ext>
            </a:extLst>
          </p:cNvPr>
          <p:cNvGraphicFramePr/>
          <p:nvPr>
            <p:extLst>
              <p:ext uri="{D42A27DB-BD31-4B8C-83A1-F6EECF244321}">
                <p14:modId xmlns:p14="http://schemas.microsoft.com/office/powerpoint/2010/main" val="3318496558"/>
              </p:ext>
            </p:extLst>
          </p:nvPr>
        </p:nvGraphicFramePr>
        <p:xfrm>
          <a:off x="2441642" y="1580136"/>
          <a:ext cx="8044775" cy="512407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37B20BB-694E-4BD6-B677-4D591A5CEB0A}"/>
              </a:ext>
            </a:extLst>
          </p:cNvPr>
          <p:cNvSpPr txBox="1"/>
          <p:nvPr/>
        </p:nvSpPr>
        <p:spPr>
          <a:xfrm>
            <a:off x="756745" y="853845"/>
            <a:ext cx="11270414" cy="646331"/>
          </a:xfrm>
          <a:prstGeom prst="rect">
            <a:avLst/>
          </a:prstGeom>
          <a:noFill/>
        </p:spPr>
        <p:txBody>
          <a:bodyPr wrap="square" lIns="91440" tIns="45720" rIns="91440" bIns="45720" rtlCol="0" anchor="t">
            <a:spAutoFit/>
          </a:bodyPr>
          <a:lstStyle/>
          <a:p>
            <a:r>
              <a:rPr lang="it-IT" sz="2000" b="1" dirty="0"/>
              <a:t>Ce părere aveți despre faptul că unii lideri de opinie se exprimă public împotriva bisericii și religiei?</a:t>
            </a:r>
          </a:p>
          <a:p>
            <a:pPr algn="r"/>
            <a:r>
              <a:rPr lang="nb-NO" sz="1600" b="1" i="1" dirty="0">
                <a:latin typeface="Calibri" panose="020F0502020204030204" pitchFamily="34" charset="0"/>
                <a:cs typeface="Calibri" panose="020F0502020204030204" pitchFamily="34" charset="0"/>
              </a:rPr>
              <a:t>% din totalul populatiei</a:t>
            </a:r>
          </a:p>
        </p:txBody>
      </p:sp>
    </p:spTree>
    <p:extLst>
      <p:ext uri="{BB962C8B-B14F-4D97-AF65-F5344CB8AC3E}">
        <p14:creationId xmlns:p14="http://schemas.microsoft.com/office/powerpoint/2010/main" val="2435214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31DA919-0F10-413F-BFF9-4D4123693F12}"/>
              </a:ext>
            </a:extLst>
          </p:cNvPr>
          <p:cNvGraphicFramePr/>
          <p:nvPr>
            <p:extLst>
              <p:ext uri="{D42A27DB-BD31-4B8C-83A1-F6EECF244321}">
                <p14:modId xmlns:p14="http://schemas.microsoft.com/office/powerpoint/2010/main" val="1346727794"/>
              </p:ext>
            </p:extLst>
          </p:nvPr>
        </p:nvGraphicFramePr>
        <p:xfrm>
          <a:off x="2441642" y="1580136"/>
          <a:ext cx="8044775" cy="512407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37B20BB-694E-4BD6-B677-4D591A5CEB0A}"/>
              </a:ext>
            </a:extLst>
          </p:cNvPr>
          <p:cNvSpPr txBox="1"/>
          <p:nvPr/>
        </p:nvSpPr>
        <p:spPr>
          <a:xfrm>
            <a:off x="756745" y="853845"/>
            <a:ext cx="11270414" cy="646331"/>
          </a:xfrm>
          <a:prstGeom prst="rect">
            <a:avLst/>
          </a:prstGeom>
          <a:noFill/>
        </p:spPr>
        <p:txBody>
          <a:bodyPr wrap="square" lIns="91440" tIns="45720" rIns="91440" bIns="45720" rtlCol="0" anchor="t">
            <a:spAutoFit/>
          </a:bodyPr>
          <a:lstStyle/>
          <a:p>
            <a:r>
              <a:rPr lang="it-IT" sz="2000" b="1" dirty="0"/>
              <a:t>Ce părere aveți despre faptul că unii lideri de opinie se exprimă public în favoarea bisericii și religiei?</a:t>
            </a:r>
          </a:p>
          <a:p>
            <a:pPr algn="r"/>
            <a:r>
              <a:rPr lang="nb-NO" sz="1600" b="1" i="1" dirty="0">
                <a:latin typeface="Calibri" panose="020F0502020204030204" pitchFamily="34" charset="0"/>
                <a:cs typeface="Calibri" panose="020F0502020204030204" pitchFamily="34" charset="0"/>
              </a:rPr>
              <a:t>% din totalul populatiei</a:t>
            </a:r>
          </a:p>
        </p:txBody>
      </p:sp>
    </p:spTree>
    <p:extLst>
      <p:ext uri="{BB962C8B-B14F-4D97-AF65-F5344CB8AC3E}">
        <p14:creationId xmlns:p14="http://schemas.microsoft.com/office/powerpoint/2010/main" val="2812009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graphicFrame>
        <p:nvGraphicFramePr>
          <p:cNvPr id="3" name="Chart 2">
            <a:extLst>
              <a:ext uri="{FF2B5EF4-FFF2-40B4-BE49-F238E27FC236}">
                <a16:creationId xmlns:a16="http://schemas.microsoft.com/office/drawing/2014/main" id="{4B1B5566-F270-1EF6-D533-32733620CE54}"/>
              </a:ext>
            </a:extLst>
          </p:cNvPr>
          <p:cNvGraphicFramePr/>
          <p:nvPr>
            <p:extLst>
              <p:ext uri="{D42A27DB-BD31-4B8C-83A1-F6EECF244321}">
                <p14:modId xmlns:p14="http://schemas.microsoft.com/office/powerpoint/2010/main" val="157687167"/>
              </p:ext>
            </p:extLst>
          </p:nvPr>
        </p:nvGraphicFramePr>
        <p:xfrm>
          <a:off x="2441642" y="1580136"/>
          <a:ext cx="8044775" cy="512407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9E525EB7-B4CE-2D76-F55B-50223A55477D}"/>
              </a:ext>
            </a:extLst>
          </p:cNvPr>
          <p:cNvSpPr txBox="1"/>
          <p:nvPr/>
        </p:nvSpPr>
        <p:spPr>
          <a:xfrm>
            <a:off x="756745" y="853845"/>
            <a:ext cx="11270414" cy="954107"/>
          </a:xfrm>
          <a:prstGeom prst="rect">
            <a:avLst/>
          </a:prstGeom>
          <a:noFill/>
        </p:spPr>
        <p:txBody>
          <a:bodyPr wrap="square" lIns="91440" tIns="45720" rIns="91440" bIns="45720" rtlCol="0" anchor="t">
            <a:spAutoFit/>
          </a:bodyPr>
          <a:lstStyle/>
          <a:p>
            <a:r>
              <a:rPr lang="it-IT" sz="2000" b="1" dirty="0"/>
              <a:t>Credeti ca romanii/moldovenii din R. Moldova trebuie sa faca parte din Mitropolia subordonata Bisericii Ortodoxe Romane sau din Mitropolia subordonata Bisericii Ortodoxe Ruse?</a:t>
            </a:r>
          </a:p>
          <a:p>
            <a:pPr algn="r"/>
            <a:r>
              <a:rPr lang="nb-NO" sz="1600" b="1" i="1" dirty="0">
                <a:latin typeface="Calibri" panose="020F0502020204030204" pitchFamily="34" charset="0"/>
                <a:cs typeface="Calibri" panose="020F0502020204030204" pitchFamily="34" charset="0"/>
              </a:rPr>
              <a:t>% din totalul populatiei</a:t>
            </a:r>
          </a:p>
        </p:txBody>
      </p:sp>
    </p:spTree>
    <p:extLst>
      <p:ext uri="{BB962C8B-B14F-4D97-AF65-F5344CB8AC3E}">
        <p14:creationId xmlns:p14="http://schemas.microsoft.com/office/powerpoint/2010/main" val="1567955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67ED-C391-1152-26F4-917CA08B3DED}"/>
              </a:ext>
            </a:extLst>
          </p:cNvPr>
          <p:cNvSpPr txBox="1">
            <a:spLocks/>
          </p:cNvSpPr>
          <p:nvPr/>
        </p:nvSpPr>
        <p:spPr>
          <a:xfrm>
            <a:off x="637533" y="752437"/>
            <a:ext cx="11536058" cy="717339"/>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000" b="1" dirty="0">
                <a:latin typeface="Calibri" panose="020F0502020204030204" pitchFamily="34" charset="0"/>
                <a:cs typeface="Calibri" panose="020F0502020204030204" pitchFamily="34" charset="0"/>
              </a:rPr>
              <a:t>Vă rugăm să ne spuneți dacă sunteți de acord sau nu cu următoarele propoziții legate de Mitropolia Basarabiei, subordonată Bisericii Ortodoxe Române în Republica Moldova		</a:t>
            </a:r>
          </a:p>
          <a:p>
            <a:pPr algn="l"/>
            <a:r>
              <a:rPr lang="nb-NO" sz="1700" b="1" i="1" dirty="0">
                <a:latin typeface="Calibri" panose="020F0502020204030204" pitchFamily="34" charset="0"/>
                <a:cs typeface="Calibri" panose="020F0502020204030204" pitchFamily="34" charset="0"/>
              </a:rPr>
              <a:t>									% din totalul populatiei </a:t>
            </a:r>
          </a:p>
        </p:txBody>
      </p:sp>
      <p:graphicFrame>
        <p:nvGraphicFramePr>
          <p:cNvPr id="3" name="Chart 2">
            <a:extLst>
              <a:ext uri="{FF2B5EF4-FFF2-40B4-BE49-F238E27FC236}">
                <a16:creationId xmlns:a16="http://schemas.microsoft.com/office/drawing/2014/main" id="{2FC14128-3C9F-E2DE-1067-8B6A9E48E1EE}"/>
              </a:ext>
            </a:extLst>
          </p:cNvPr>
          <p:cNvGraphicFramePr/>
          <p:nvPr>
            <p:extLst>
              <p:ext uri="{D42A27DB-BD31-4B8C-83A1-F6EECF244321}">
                <p14:modId xmlns:p14="http://schemas.microsoft.com/office/powerpoint/2010/main" val="202256838"/>
              </p:ext>
            </p:extLst>
          </p:nvPr>
        </p:nvGraphicFramePr>
        <p:xfrm>
          <a:off x="465222" y="1469776"/>
          <a:ext cx="11421978" cy="51240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3224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31DA919-0F10-413F-BFF9-4D4123693F12}"/>
              </a:ext>
            </a:extLst>
          </p:cNvPr>
          <p:cNvGraphicFramePr/>
          <p:nvPr>
            <p:extLst>
              <p:ext uri="{D42A27DB-BD31-4B8C-83A1-F6EECF244321}">
                <p14:modId xmlns:p14="http://schemas.microsoft.com/office/powerpoint/2010/main" val="1471413142"/>
              </p:ext>
            </p:extLst>
          </p:nvPr>
        </p:nvGraphicFramePr>
        <p:xfrm>
          <a:off x="491102" y="1962129"/>
          <a:ext cx="7085356" cy="486205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37B20BB-694E-4BD6-B677-4D591A5CEB0A}"/>
              </a:ext>
            </a:extLst>
          </p:cNvPr>
          <p:cNvSpPr txBox="1"/>
          <p:nvPr/>
        </p:nvSpPr>
        <p:spPr>
          <a:xfrm>
            <a:off x="756745" y="853845"/>
            <a:ext cx="11270414" cy="1015663"/>
          </a:xfrm>
          <a:prstGeom prst="rect">
            <a:avLst/>
          </a:prstGeom>
          <a:noFill/>
        </p:spPr>
        <p:txBody>
          <a:bodyPr wrap="square" lIns="91440" tIns="45720" rIns="91440" bIns="45720" rtlCol="0" anchor="t">
            <a:spAutoFit/>
          </a:bodyPr>
          <a:lstStyle/>
          <a:p>
            <a:r>
              <a:rPr lang="it-IT" sz="2000" b="1" dirty="0"/>
              <a:t>În ultima vreme au apărut în mass media diverse scandaluri având în centru reprezentanți ai diferitelor culte religioase. Ce părere aveți despre această situație? (se </a:t>
            </a:r>
            <a:r>
              <a:rPr lang="it-IT" sz="2000" b="1"/>
              <a:t>alege o</a:t>
            </a:r>
            <a:r>
              <a:rPr lang="ro-RO" sz="2000" b="1"/>
              <a:t> </a:t>
            </a:r>
            <a:r>
              <a:rPr lang="it-IT" sz="2000" b="1"/>
              <a:t>varian</a:t>
            </a:r>
            <a:r>
              <a:rPr lang="ro-RO" sz="2000" b="1"/>
              <a:t>t</a:t>
            </a:r>
            <a:r>
              <a:rPr lang="it-IT" sz="2000" b="1"/>
              <a:t>ă </a:t>
            </a:r>
            <a:r>
              <a:rPr lang="it-IT" sz="2000" b="1" dirty="0"/>
              <a:t>la 1 și o variantă la 2).</a:t>
            </a:r>
          </a:p>
          <a:p>
            <a:r>
              <a:rPr lang="it-IT" sz="2000" b="1" i="1" dirty="0">
                <a:latin typeface="Calibri" panose="020F0502020204030204" pitchFamily="34" charset="0"/>
                <a:cs typeface="Calibri" panose="020F0502020204030204" pitchFamily="34" charset="0"/>
              </a:rPr>
              <a:t>									</a:t>
            </a:r>
            <a:r>
              <a:rPr lang="nb-NO" sz="1600" b="1" i="1" dirty="0">
                <a:latin typeface="Calibri" panose="020F0502020204030204" pitchFamily="34" charset="0"/>
                <a:cs typeface="Calibri" panose="020F0502020204030204" pitchFamily="34" charset="0"/>
              </a:rPr>
              <a:t>% din totalul populatiei</a:t>
            </a:r>
          </a:p>
        </p:txBody>
      </p:sp>
      <p:graphicFrame>
        <p:nvGraphicFramePr>
          <p:cNvPr id="7" name="Chart 6">
            <a:extLst>
              <a:ext uri="{FF2B5EF4-FFF2-40B4-BE49-F238E27FC236}">
                <a16:creationId xmlns:a16="http://schemas.microsoft.com/office/drawing/2014/main" id="{6160632B-4966-45BE-BC4B-756684F17CD5}"/>
              </a:ext>
            </a:extLst>
          </p:cNvPr>
          <p:cNvGraphicFramePr/>
          <p:nvPr>
            <p:extLst>
              <p:ext uri="{D42A27DB-BD31-4B8C-83A1-F6EECF244321}">
                <p14:modId xmlns:p14="http://schemas.microsoft.com/office/powerpoint/2010/main" val="3815056516"/>
              </p:ext>
            </p:extLst>
          </p:nvPr>
        </p:nvGraphicFramePr>
        <p:xfrm>
          <a:off x="5671457" y="1995948"/>
          <a:ext cx="7085356" cy="486205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D64CB01-7B17-385E-47CD-2D488FD89044}"/>
              </a:ext>
            </a:extLst>
          </p:cNvPr>
          <p:cNvSpPr txBox="1"/>
          <p:nvPr/>
        </p:nvSpPr>
        <p:spPr>
          <a:xfrm>
            <a:off x="599991" y="1818394"/>
            <a:ext cx="680169" cy="3170099"/>
          </a:xfrm>
          <a:prstGeom prst="rect">
            <a:avLst/>
          </a:prstGeom>
          <a:noFill/>
        </p:spPr>
        <p:txBody>
          <a:bodyPr wrap="square" lIns="91440" tIns="45720" rIns="91440" bIns="45720" rtlCol="0" anchor="t">
            <a:spAutoFit/>
          </a:bodyPr>
          <a:lstStyle/>
          <a:p>
            <a:r>
              <a:rPr lang="ro-RO" sz="2000" b="1"/>
              <a:t>#1</a:t>
            </a:r>
            <a:endParaRPr lang="it-IT" sz="2000" b="1" dirty="0"/>
          </a:p>
          <a:p>
            <a:r>
              <a:rPr lang="it-IT" sz="2000" b="1" i="1" dirty="0">
                <a:latin typeface="Calibri" panose="020F0502020204030204" pitchFamily="34" charset="0"/>
                <a:cs typeface="Calibri" panose="020F0502020204030204" pitchFamily="34" charset="0"/>
              </a:rPr>
              <a:t>								</a:t>
            </a:r>
            <a:r>
              <a:rPr lang="it-IT" sz="2000" b="1" i="1">
                <a:latin typeface="Calibri" panose="020F0502020204030204" pitchFamily="34" charset="0"/>
                <a:cs typeface="Calibri" panose="020F0502020204030204" pitchFamily="34" charset="0"/>
              </a:rPr>
              <a:t>	</a:t>
            </a:r>
            <a:endParaRPr lang="nb-NO" sz="1600" b="1" i="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F29C8C5-122F-228A-8121-6B81CD2D65E4}"/>
              </a:ext>
            </a:extLst>
          </p:cNvPr>
          <p:cNvSpPr txBox="1"/>
          <p:nvPr/>
        </p:nvSpPr>
        <p:spPr>
          <a:xfrm>
            <a:off x="6099468" y="1814037"/>
            <a:ext cx="680169" cy="3170099"/>
          </a:xfrm>
          <a:prstGeom prst="rect">
            <a:avLst/>
          </a:prstGeom>
          <a:noFill/>
        </p:spPr>
        <p:txBody>
          <a:bodyPr wrap="square" lIns="91440" tIns="45720" rIns="91440" bIns="45720" rtlCol="0" anchor="t">
            <a:spAutoFit/>
          </a:bodyPr>
          <a:lstStyle/>
          <a:p>
            <a:r>
              <a:rPr lang="ro-RO" sz="2000" b="1"/>
              <a:t>#2</a:t>
            </a:r>
            <a:endParaRPr lang="it-IT" sz="2000" b="1" dirty="0"/>
          </a:p>
          <a:p>
            <a:r>
              <a:rPr lang="it-IT" sz="2000" b="1" i="1" dirty="0">
                <a:latin typeface="Calibri" panose="020F0502020204030204" pitchFamily="34" charset="0"/>
                <a:cs typeface="Calibri" panose="020F0502020204030204" pitchFamily="34" charset="0"/>
              </a:rPr>
              <a:t>								</a:t>
            </a:r>
            <a:r>
              <a:rPr lang="it-IT" sz="2000" b="1" i="1">
                <a:latin typeface="Calibri" panose="020F0502020204030204" pitchFamily="34" charset="0"/>
                <a:cs typeface="Calibri" panose="020F0502020204030204" pitchFamily="34" charset="0"/>
              </a:rPr>
              <a:t>	</a:t>
            </a:r>
            <a:endParaRPr lang="nb-NO" sz="16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4002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31DA919-0F10-413F-BFF9-4D4123693F12}"/>
              </a:ext>
            </a:extLst>
          </p:cNvPr>
          <p:cNvGraphicFramePr/>
          <p:nvPr>
            <p:extLst>
              <p:ext uri="{D42A27DB-BD31-4B8C-83A1-F6EECF244321}">
                <p14:modId xmlns:p14="http://schemas.microsoft.com/office/powerpoint/2010/main" val="3010204926"/>
              </p:ext>
            </p:extLst>
          </p:nvPr>
        </p:nvGraphicFramePr>
        <p:xfrm>
          <a:off x="2441642" y="2374480"/>
          <a:ext cx="8044775" cy="3961007"/>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37B20BB-694E-4BD6-B677-4D591A5CEB0A}"/>
              </a:ext>
            </a:extLst>
          </p:cNvPr>
          <p:cNvSpPr txBox="1"/>
          <p:nvPr/>
        </p:nvSpPr>
        <p:spPr>
          <a:xfrm>
            <a:off x="756745" y="853845"/>
            <a:ext cx="11270414" cy="707886"/>
          </a:xfrm>
          <a:prstGeom prst="rect">
            <a:avLst/>
          </a:prstGeom>
          <a:noFill/>
        </p:spPr>
        <p:txBody>
          <a:bodyPr wrap="square" lIns="91440" tIns="45720" rIns="91440" bIns="45720" rtlCol="0" anchor="t">
            <a:spAutoFit/>
          </a:bodyPr>
          <a:lstStyle/>
          <a:p>
            <a:r>
              <a:rPr lang="it-IT" sz="2000" b="1" dirty="0"/>
              <a:t>Considerați că lucrurile în România se îndreaptă într-o direcție bună?</a:t>
            </a:r>
          </a:p>
          <a:p>
            <a:r>
              <a:rPr lang="it-IT" sz="2000" b="1" i="1" dirty="0">
                <a:latin typeface="Calibri" panose="020F0502020204030204" pitchFamily="34" charset="0"/>
                <a:cs typeface="Calibri" panose="020F0502020204030204" pitchFamily="34" charset="0"/>
              </a:rPr>
              <a:t>									</a:t>
            </a:r>
            <a:r>
              <a:rPr lang="nb-NO" sz="1600" b="1" i="1" dirty="0">
                <a:latin typeface="Calibri" panose="020F0502020204030204" pitchFamily="34" charset="0"/>
                <a:cs typeface="Calibri" panose="020F0502020204030204" pitchFamily="34" charset="0"/>
              </a:rPr>
              <a:t>% din totalul populatiei</a:t>
            </a:r>
          </a:p>
        </p:txBody>
      </p:sp>
    </p:spTree>
    <p:extLst>
      <p:ext uri="{BB962C8B-B14F-4D97-AF65-F5344CB8AC3E}">
        <p14:creationId xmlns:p14="http://schemas.microsoft.com/office/powerpoint/2010/main" val="4106980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C1B1A9-1FD9-43EA-91E9-CE0FC5B8E0D8}"/>
              </a:ext>
            </a:extLst>
          </p:cNvPr>
          <p:cNvSpPr txBox="1">
            <a:spLocks/>
          </p:cNvSpPr>
          <p:nvPr/>
        </p:nvSpPr>
        <p:spPr>
          <a:xfrm>
            <a:off x="637533" y="752437"/>
            <a:ext cx="11536058" cy="545421"/>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000" b="1" dirty="0">
                <a:latin typeface="Calibri" panose="020F0502020204030204" pitchFamily="34" charset="0"/>
                <a:cs typeface="Calibri" panose="020F0502020204030204" pitchFamily="34" charset="0"/>
              </a:rPr>
              <a:t>Dumneavoastră câtă încredere aveți în următoarele instituții?</a:t>
            </a:r>
          </a:p>
          <a:p>
            <a:pPr algn="r"/>
            <a:r>
              <a:rPr lang="nb-NO" sz="1700" b="1" i="1" dirty="0">
                <a:latin typeface="Calibri" panose="020F0502020204030204" pitchFamily="34" charset="0"/>
                <a:cs typeface="Calibri" panose="020F0502020204030204" pitchFamily="34" charset="0"/>
              </a:rPr>
              <a:t>% din totalul populatiei </a:t>
            </a:r>
          </a:p>
        </p:txBody>
      </p:sp>
      <p:graphicFrame>
        <p:nvGraphicFramePr>
          <p:cNvPr id="4" name="Chart 3">
            <a:extLst>
              <a:ext uri="{FF2B5EF4-FFF2-40B4-BE49-F238E27FC236}">
                <a16:creationId xmlns:a16="http://schemas.microsoft.com/office/drawing/2014/main" id="{1BC1B58F-A56E-4B1A-8972-736F430FF70B}"/>
              </a:ext>
            </a:extLst>
          </p:cNvPr>
          <p:cNvGraphicFramePr/>
          <p:nvPr>
            <p:extLst>
              <p:ext uri="{D42A27DB-BD31-4B8C-83A1-F6EECF244321}">
                <p14:modId xmlns:p14="http://schemas.microsoft.com/office/powerpoint/2010/main" val="2486167291"/>
              </p:ext>
            </p:extLst>
          </p:nvPr>
        </p:nvGraphicFramePr>
        <p:xfrm>
          <a:off x="923924" y="1469776"/>
          <a:ext cx="10963275" cy="51240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0180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FDF485A-11DE-43BB-9B35-48E509881866}"/>
              </a:ext>
            </a:extLst>
          </p:cNvPr>
          <p:cNvSpPr txBox="1"/>
          <p:nvPr/>
        </p:nvSpPr>
        <p:spPr>
          <a:xfrm>
            <a:off x="774163" y="1195182"/>
            <a:ext cx="4008085" cy="369332"/>
          </a:xfrm>
          <a:prstGeom prst="rect">
            <a:avLst/>
          </a:prstGeom>
          <a:noFill/>
        </p:spPr>
        <p:txBody>
          <a:bodyPr wrap="none" rtlCol="0">
            <a:spAutoFit/>
          </a:bodyPr>
          <a:lstStyle/>
          <a:p>
            <a:r>
              <a:rPr lang="en-US" dirty="0" err="1"/>
              <a:t>Analiza</a:t>
            </a:r>
            <a:r>
              <a:rPr lang="en-US" dirty="0"/>
              <a:t> socio-</a:t>
            </a:r>
            <a:r>
              <a:rPr lang="en-US" dirty="0" err="1"/>
              <a:t>demografica</a:t>
            </a:r>
            <a:r>
              <a:rPr lang="en-US" dirty="0"/>
              <a:t> – </a:t>
            </a:r>
            <a:r>
              <a:rPr lang="en-US" dirty="0" err="1"/>
              <a:t>Confesiunea</a:t>
            </a:r>
            <a:endParaRPr lang="ro-RO" dirty="0"/>
          </a:p>
        </p:txBody>
      </p:sp>
      <p:graphicFrame>
        <p:nvGraphicFramePr>
          <p:cNvPr id="8" name="Chart 7">
            <a:extLst>
              <a:ext uri="{FF2B5EF4-FFF2-40B4-BE49-F238E27FC236}">
                <a16:creationId xmlns:a16="http://schemas.microsoft.com/office/drawing/2014/main" id="{BA6F2173-F26F-41BD-AC38-FBB02D655ADA}"/>
              </a:ext>
            </a:extLst>
          </p:cNvPr>
          <p:cNvGraphicFramePr/>
          <p:nvPr>
            <p:extLst>
              <p:ext uri="{D42A27DB-BD31-4B8C-83A1-F6EECF244321}">
                <p14:modId xmlns:p14="http://schemas.microsoft.com/office/powerpoint/2010/main" val="785028986"/>
              </p:ext>
            </p:extLst>
          </p:nvPr>
        </p:nvGraphicFramePr>
        <p:xfrm>
          <a:off x="1583871" y="1500176"/>
          <a:ext cx="9465129" cy="521630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A73EFEE4-7393-4B5C-9E33-FFE237E4C4A5}"/>
              </a:ext>
            </a:extLst>
          </p:cNvPr>
          <p:cNvSpPr txBox="1"/>
          <p:nvPr/>
        </p:nvSpPr>
        <p:spPr>
          <a:xfrm>
            <a:off x="756745" y="853845"/>
            <a:ext cx="11270414" cy="646331"/>
          </a:xfrm>
          <a:prstGeom prst="rect">
            <a:avLst/>
          </a:prstGeom>
          <a:noFill/>
        </p:spPr>
        <p:txBody>
          <a:bodyPr wrap="square" lIns="91440" tIns="45720" rIns="91440" bIns="45720" rtlCol="0" anchor="t">
            <a:spAutoFit/>
          </a:bodyPr>
          <a:lstStyle/>
          <a:p>
            <a:r>
              <a:rPr lang="pt-BR" sz="2000" b="1" dirty="0"/>
              <a:t>Dvs. vă considerați o persoană religioasă?</a:t>
            </a:r>
          </a:p>
          <a:p>
            <a:pPr algn="r"/>
            <a:r>
              <a:rPr lang="nb-NO" sz="1600" b="1" i="1" dirty="0">
                <a:latin typeface="Calibri" panose="020F0502020204030204" pitchFamily="34" charset="0"/>
                <a:cs typeface="Calibri" panose="020F0502020204030204" pitchFamily="34" charset="0"/>
              </a:rPr>
              <a:t>% din totalul populatiei</a:t>
            </a:r>
          </a:p>
        </p:txBody>
      </p:sp>
    </p:spTree>
    <p:extLst>
      <p:ext uri="{BB962C8B-B14F-4D97-AF65-F5344CB8AC3E}">
        <p14:creationId xmlns:p14="http://schemas.microsoft.com/office/powerpoint/2010/main" val="1236934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FDF485A-11DE-43BB-9B35-48E509881866}"/>
              </a:ext>
            </a:extLst>
          </p:cNvPr>
          <p:cNvSpPr txBox="1"/>
          <p:nvPr/>
        </p:nvSpPr>
        <p:spPr>
          <a:xfrm>
            <a:off x="756745" y="1091897"/>
            <a:ext cx="3427157" cy="369332"/>
          </a:xfrm>
          <a:prstGeom prst="rect">
            <a:avLst/>
          </a:prstGeom>
          <a:noFill/>
        </p:spPr>
        <p:txBody>
          <a:bodyPr wrap="none" rtlCol="0">
            <a:spAutoFit/>
          </a:bodyPr>
          <a:lstStyle/>
          <a:p>
            <a:r>
              <a:rPr lang="en-US" dirty="0" err="1"/>
              <a:t>Analiza</a:t>
            </a:r>
            <a:r>
              <a:rPr lang="en-US" dirty="0"/>
              <a:t> socio-</a:t>
            </a:r>
            <a:r>
              <a:rPr lang="en-US" dirty="0" err="1"/>
              <a:t>demografica</a:t>
            </a:r>
            <a:r>
              <a:rPr lang="en-US" dirty="0"/>
              <a:t> – </a:t>
            </a:r>
            <a:r>
              <a:rPr lang="en-US" dirty="0" err="1"/>
              <a:t>Varsta</a:t>
            </a:r>
            <a:endParaRPr lang="ro-RO" dirty="0"/>
          </a:p>
        </p:txBody>
      </p:sp>
      <p:graphicFrame>
        <p:nvGraphicFramePr>
          <p:cNvPr id="8" name="Chart 7">
            <a:extLst>
              <a:ext uri="{FF2B5EF4-FFF2-40B4-BE49-F238E27FC236}">
                <a16:creationId xmlns:a16="http://schemas.microsoft.com/office/drawing/2014/main" id="{BA6F2173-F26F-41BD-AC38-FBB02D655ADA}"/>
              </a:ext>
            </a:extLst>
          </p:cNvPr>
          <p:cNvGraphicFramePr/>
          <p:nvPr>
            <p:extLst>
              <p:ext uri="{D42A27DB-BD31-4B8C-83A1-F6EECF244321}">
                <p14:modId xmlns:p14="http://schemas.microsoft.com/office/powerpoint/2010/main" val="2314385891"/>
              </p:ext>
            </p:extLst>
          </p:nvPr>
        </p:nvGraphicFramePr>
        <p:xfrm>
          <a:off x="1583871" y="1392991"/>
          <a:ext cx="9465129" cy="533220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226D9B9F-090F-A144-E030-ED2CD7F0EFE5}"/>
              </a:ext>
            </a:extLst>
          </p:cNvPr>
          <p:cNvSpPr txBox="1"/>
          <p:nvPr/>
        </p:nvSpPr>
        <p:spPr>
          <a:xfrm>
            <a:off x="756745" y="853845"/>
            <a:ext cx="11270414" cy="646331"/>
          </a:xfrm>
          <a:prstGeom prst="rect">
            <a:avLst/>
          </a:prstGeom>
          <a:noFill/>
        </p:spPr>
        <p:txBody>
          <a:bodyPr wrap="square" lIns="91440" tIns="45720" rIns="91440" bIns="45720" rtlCol="0" anchor="t">
            <a:spAutoFit/>
          </a:bodyPr>
          <a:lstStyle/>
          <a:p>
            <a:r>
              <a:rPr lang="pt-BR" sz="2000" b="1" dirty="0"/>
              <a:t>Dvs. vă considerați o persoană religioasă?</a:t>
            </a:r>
          </a:p>
          <a:p>
            <a:pPr algn="r"/>
            <a:r>
              <a:rPr lang="nb-NO" sz="1600" b="1" i="1" dirty="0">
                <a:latin typeface="Calibri" panose="020F0502020204030204" pitchFamily="34" charset="0"/>
                <a:cs typeface="Calibri" panose="020F0502020204030204" pitchFamily="34" charset="0"/>
              </a:rPr>
              <a:t>% din totalul populatiei</a:t>
            </a:r>
          </a:p>
        </p:txBody>
      </p:sp>
    </p:spTree>
    <p:extLst>
      <p:ext uri="{BB962C8B-B14F-4D97-AF65-F5344CB8AC3E}">
        <p14:creationId xmlns:p14="http://schemas.microsoft.com/office/powerpoint/2010/main" val="3145991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37B20BB-694E-4BD6-B677-4D591A5CEB0A}"/>
              </a:ext>
            </a:extLst>
          </p:cNvPr>
          <p:cNvSpPr txBox="1"/>
          <p:nvPr/>
        </p:nvSpPr>
        <p:spPr>
          <a:xfrm>
            <a:off x="756745" y="853845"/>
            <a:ext cx="11270414" cy="646331"/>
          </a:xfrm>
          <a:prstGeom prst="rect">
            <a:avLst/>
          </a:prstGeom>
          <a:noFill/>
        </p:spPr>
        <p:txBody>
          <a:bodyPr wrap="square" lIns="91440" tIns="45720" rIns="91440" bIns="45720" rtlCol="0" anchor="t">
            <a:spAutoFit/>
          </a:bodyPr>
          <a:lstStyle/>
          <a:p>
            <a:r>
              <a:rPr lang="pt-BR" sz="2000" b="1" dirty="0"/>
              <a:t>Dvs. vă considerați o persoană religioasă?</a:t>
            </a:r>
          </a:p>
          <a:p>
            <a:pPr algn="r"/>
            <a:r>
              <a:rPr lang="nb-NO" sz="1600" b="1" i="1" dirty="0">
                <a:latin typeface="Calibri" panose="020F0502020204030204" pitchFamily="34" charset="0"/>
                <a:cs typeface="Calibri" panose="020F0502020204030204" pitchFamily="34" charset="0"/>
              </a:rPr>
              <a:t>% din totalul populatiei</a:t>
            </a:r>
          </a:p>
        </p:txBody>
      </p:sp>
      <p:sp>
        <p:nvSpPr>
          <p:cNvPr id="7" name="TextBox 6">
            <a:extLst>
              <a:ext uri="{FF2B5EF4-FFF2-40B4-BE49-F238E27FC236}">
                <a16:creationId xmlns:a16="http://schemas.microsoft.com/office/drawing/2014/main" id="{DFDF485A-11DE-43BB-9B35-48E509881866}"/>
              </a:ext>
            </a:extLst>
          </p:cNvPr>
          <p:cNvSpPr txBox="1"/>
          <p:nvPr/>
        </p:nvSpPr>
        <p:spPr>
          <a:xfrm>
            <a:off x="756745" y="1195185"/>
            <a:ext cx="3607206" cy="369332"/>
          </a:xfrm>
          <a:prstGeom prst="rect">
            <a:avLst/>
          </a:prstGeom>
          <a:noFill/>
        </p:spPr>
        <p:txBody>
          <a:bodyPr wrap="none" rtlCol="0">
            <a:spAutoFit/>
          </a:bodyPr>
          <a:lstStyle/>
          <a:p>
            <a:r>
              <a:rPr lang="en-US" dirty="0" err="1"/>
              <a:t>Analiza</a:t>
            </a:r>
            <a:r>
              <a:rPr lang="en-US" dirty="0"/>
              <a:t> socio-</a:t>
            </a:r>
            <a:r>
              <a:rPr lang="en-US" dirty="0" err="1"/>
              <a:t>demografica</a:t>
            </a:r>
            <a:r>
              <a:rPr lang="en-US" dirty="0"/>
              <a:t> – </a:t>
            </a:r>
            <a:r>
              <a:rPr lang="en-US" dirty="0" err="1"/>
              <a:t>Regiune</a:t>
            </a:r>
            <a:endParaRPr lang="ro-RO" dirty="0"/>
          </a:p>
        </p:txBody>
      </p:sp>
      <p:graphicFrame>
        <p:nvGraphicFramePr>
          <p:cNvPr id="8" name="Chart 7">
            <a:extLst>
              <a:ext uri="{FF2B5EF4-FFF2-40B4-BE49-F238E27FC236}">
                <a16:creationId xmlns:a16="http://schemas.microsoft.com/office/drawing/2014/main" id="{BA6F2173-F26F-41BD-AC38-FBB02D655ADA}"/>
              </a:ext>
            </a:extLst>
          </p:cNvPr>
          <p:cNvGraphicFramePr/>
          <p:nvPr>
            <p:extLst>
              <p:ext uri="{D42A27DB-BD31-4B8C-83A1-F6EECF244321}">
                <p14:modId xmlns:p14="http://schemas.microsoft.com/office/powerpoint/2010/main" val="1849904701"/>
              </p:ext>
            </p:extLst>
          </p:nvPr>
        </p:nvGraphicFramePr>
        <p:xfrm>
          <a:off x="1583871" y="1564518"/>
          <a:ext cx="9465129" cy="51519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4207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FDF485A-11DE-43BB-9B35-48E509881866}"/>
              </a:ext>
            </a:extLst>
          </p:cNvPr>
          <p:cNvSpPr txBox="1"/>
          <p:nvPr/>
        </p:nvSpPr>
        <p:spPr>
          <a:xfrm>
            <a:off x="756745" y="1243178"/>
            <a:ext cx="3427157" cy="369332"/>
          </a:xfrm>
          <a:prstGeom prst="rect">
            <a:avLst/>
          </a:prstGeom>
          <a:noFill/>
        </p:spPr>
        <p:txBody>
          <a:bodyPr wrap="none" rtlCol="0">
            <a:spAutoFit/>
          </a:bodyPr>
          <a:lstStyle/>
          <a:p>
            <a:r>
              <a:rPr lang="en-US" dirty="0" err="1"/>
              <a:t>Analiza</a:t>
            </a:r>
            <a:r>
              <a:rPr lang="en-US" dirty="0"/>
              <a:t> socio-</a:t>
            </a:r>
            <a:r>
              <a:rPr lang="en-US" dirty="0" err="1"/>
              <a:t>demografica</a:t>
            </a:r>
            <a:r>
              <a:rPr lang="en-US" dirty="0"/>
              <a:t> – </a:t>
            </a:r>
            <a:r>
              <a:rPr lang="en-US" dirty="0" err="1"/>
              <a:t>Varsta</a:t>
            </a:r>
            <a:endParaRPr lang="ro-RO" dirty="0"/>
          </a:p>
        </p:txBody>
      </p:sp>
      <p:graphicFrame>
        <p:nvGraphicFramePr>
          <p:cNvPr id="8" name="Chart 7">
            <a:extLst>
              <a:ext uri="{FF2B5EF4-FFF2-40B4-BE49-F238E27FC236}">
                <a16:creationId xmlns:a16="http://schemas.microsoft.com/office/drawing/2014/main" id="{BA6F2173-F26F-41BD-AC38-FBB02D655ADA}"/>
              </a:ext>
            </a:extLst>
          </p:cNvPr>
          <p:cNvGraphicFramePr/>
          <p:nvPr>
            <p:extLst>
              <p:ext uri="{D42A27DB-BD31-4B8C-83A1-F6EECF244321}">
                <p14:modId xmlns:p14="http://schemas.microsoft.com/office/powerpoint/2010/main" val="1515223046"/>
              </p:ext>
            </p:extLst>
          </p:nvPr>
        </p:nvGraphicFramePr>
        <p:xfrm>
          <a:off x="1583871" y="1690404"/>
          <a:ext cx="9465129" cy="502608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A73EFEE4-7393-4B5C-9E33-FFE237E4C4A5}"/>
              </a:ext>
            </a:extLst>
          </p:cNvPr>
          <p:cNvSpPr txBox="1"/>
          <p:nvPr/>
        </p:nvSpPr>
        <p:spPr>
          <a:xfrm>
            <a:off x="756745" y="853845"/>
            <a:ext cx="11270414" cy="646331"/>
          </a:xfrm>
          <a:prstGeom prst="rect">
            <a:avLst/>
          </a:prstGeom>
          <a:noFill/>
        </p:spPr>
        <p:txBody>
          <a:bodyPr wrap="square" lIns="91440" tIns="45720" rIns="91440" bIns="45720" rtlCol="0" anchor="t">
            <a:spAutoFit/>
          </a:bodyPr>
          <a:lstStyle/>
          <a:p>
            <a:r>
              <a:rPr lang="pt-BR" sz="2000" b="1" dirty="0"/>
              <a:t>Dumneavoastră, indiferent ce confesiune sau religie aveți, credeți în Dumnezeu?</a:t>
            </a:r>
          </a:p>
          <a:p>
            <a:pPr algn="r"/>
            <a:r>
              <a:rPr lang="nb-NO" sz="1600" b="1" i="1" dirty="0">
                <a:latin typeface="Calibri" panose="020F0502020204030204" pitchFamily="34" charset="0"/>
                <a:cs typeface="Calibri" panose="020F0502020204030204" pitchFamily="34" charset="0"/>
              </a:rPr>
              <a:t>% din totalul populatiei</a:t>
            </a:r>
          </a:p>
        </p:txBody>
      </p:sp>
    </p:spTree>
    <p:extLst>
      <p:ext uri="{BB962C8B-B14F-4D97-AF65-F5344CB8AC3E}">
        <p14:creationId xmlns:p14="http://schemas.microsoft.com/office/powerpoint/2010/main" val="1376169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5E4E59A-F502-4C68-A5EB-F9C24EEC1D51}"/>
              </a:ext>
            </a:extLst>
          </p:cNvPr>
          <p:cNvSpPr txBox="1"/>
          <p:nvPr/>
        </p:nvSpPr>
        <p:spPr>
          <a:xfrm>
            <a:off x="756745" y="1272997"/>
            <a:ext cx="7571303" cy="646331"/>
          </a:xfrm>
          <a:prstGeom prst="rect">
            <a:avLst/>
          </a:prstGeom>
          <a:noFill/>
        </p:spPr>
        <p:txBody>
          <a:bodyPr wrap="none" rtlCol="0">
            <a:spAutoFit/>
          </a:bodyPr>
          <a:lstStyle/>
          <a:p>
            <a:r>
              <a:rPr lang="en-US" dirty="0" err="1"/>
              <a:t>Analiza</a:t>
            </a:r>
            <a:r>
              <a:rPr lang="en-US" dirty="0"/>
              <a:t> socio-</a:t>
            </a:r>
            <a:r>
              <a:rPr lang="en-US" dirty="0" err="1"/>
              <a:t>demografica</a:t>
            </a:r>
            <a:r>
              <a:rPr lang="en-US" dirty="0"/>
              <a:t> –  </a:t>
            </a:r>
            <a:r>
              <a:rPr lang="it-IT" dirty="0"/>
              <a:t>Mediul de rezidenta				</a:t>
            </a:r>
          </a:p>
          <a:p>
            <a:endParaRPr lang="ro-RO" dirty="0"/>
          </a:p>
        </p:txBody>
      </p:sp>
      <p:sp>
        <p:nvSpPr>
          <p:cNvPr id="11" name="TextBox 10">
            <a:extLst>
              <a:ext uri="{FF2B5EF4-FFF2-40B4-BE49-F238E27FC236}">
                <a16:creationId xmlns:a16="http://schemas.microsoft.com/office/drawing/2014/main" id="{B19477B1-9C23-4523-9A3E-E626CBA32A6F}"/>
              </a:ext>
            </a:extLst>
          </p:cNvPr>
          <p:cNvSpPr txBox="1"/>
          <p:nvPr/>
        </p:nvSpPr>
        <p:spPr>
          <a:xfrm>
            <a:off x="756745" y="853845"/>
            <a:ext cx="11270414" cy="646331"/>
          </a:xfrm>
          <a:prstGeom prst="rect">
            <a:avLst/>
          </a:prstGeom>
          <a:noFill/>
        </p:spPr>
        <p:txBody>
          <a:bodyPr wrap="square" lIns="91440" tIns="45720" rIns="91440" bIns="45720" rtlCol="0" anchor="t">
            <a:spAutoFit/>
          </a:bodyPr>
          <a:lstStyle/>
          <a:p>
            <a:r>
              <a:rPr lang="pt-BR" sz="2000" b="1" dirty="0"/>
              <a:t>Dumneavoastră, indiferent ce confesiune sau religie aveți, credeți în Dumnezeu?</a:t>
            </a:r>
          </a:p>
          <a:p>
            <a:pPr algn="r"/>
            <a:r>
              <a:rPr lang="nb-NO" sz="1600" b="1" i="1" dirty="0">
                <a:latin typeface="Calibri" panose="020F0502020204030204" pitchFamily="34" charset="0"/>
                <a:cs typeface="Calibri" panose="020F0502020204030204" pitchFamily="34" charset="0"/>
              </a:rPr>
              <a:t>% din totalul populatiei</a:t>
            </a:r>
          </a:p>
        </p:txBody>
      </p:sp>
      <p:graphicFrame>
        <p:nvGraphicFramePr>
          <p:cNvPr id="12" name="Chart 11">
            <a:extLst>
              <a:ext uri="{FF2B5EF4-FFF2-40B4-BE49-F238E27FC236}">
                <a16:creationId xmlns:a16="http://schemas.microsoft.com/office/drawing/2014/main" id="{44EBD677-C5E7-43ED-9A36-E763D86C73C2}"/>
              </a:ext>
            </a:extLst>
          </p:cNvPr>
          <p:cNvGraphicFramePr/>
          <p:nvPr>
            <p:extLst>
              <p:ext uri="{D42A27DB-BD31-4B8C-83A1-F6EECF244321}">
                <p14:modId xmlns:p14="http://schemas.microsoft.com/office/powerpoint/2010/main" val="3701619075"/>
              </p:ext>
            </p:extLst>
          </p:nvPr>
        </p:nvGraphicFramePr>
        <p:xfrm>
          <a:off x="1583871" y="1669774"/>
          <a:ext cx="9465129" cy="5046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5502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37B20BB-694E-4BD6-B677-4D591A5CEB0A}"/>
              </a:ext>
            </a:extLst>
          </p:cNvPr>
          <p:cNvSpPr txBox="1"/>
          <p:nvPr/>
        </p:nvSpPr>
        <p:spPr>
          <a:xfrm>
            <a:off x="756745" y="853845"/>
            <a:ext cx="11270414" cy="646331"/>
          </a:xfrm>
          <a:prstGeom prst="rect">
            <a:avLst/>
          </a:prstGeom>
          <a:noFill/>
        </p:spPr>
        <p:txBody>
          <a:bodyPr wrap="square" lIns="91440" tIns="45720" rIns="91440" bIns="45720" rtlCol="0" anchor="t">
            <a:spAutoFit/>
          </a:bodyPr>
          <a:lstStyle/>
          <a:p>
            <a:r>
              <a:rPr lang="pt-BR" sz="2000" b="1" dirty="0"/>
              <a:t>Dumneavoastră, indiferent ce confesiune sau religie aveți, credeți în Dumnezeu?</a:t>
            </a:r>
          </a:p>
          <a:p>
            <a:pPr algn="r"/>
            <a:r>
              <a:rPr lang="nb-NO" sz="1600" b="1" i="1" dirty="0">
                <a:latin typeface="Calibri" panose="020F0502020204030204" pitchFamily="34" charset="0"/>
                <a:cs typeface="Calibri" panose="020F0502020204030204" pitchFamily="34" charset="0"/>
              </a:rPr>
              <a:t>% din totalul populatiei</a:t>
            </a:r>
          </a:p>
        </p:txBody>
      </p:sp>
      <p:sp>
        <p:nvSpPr>
          <p:cNvPr id="7" name="TextBox 6">
            <a:extLst>
              <a:ext uri="{FF2B5EF4-FFF2-40B4-BE49-F238E27FC236}">
                <a16:creationId xmlns:a16="http://schemas.microsoft.com/office/drawing/2014/main" id="{DFDF485A-11DE-43BB-9B35-48E509881866}"/>
              </a:ext>
            </a:extLst>
          </p:cNvPr>
          <p:cNvSpPr txBox="1"/>
          <p:nvPr/>
        </p:nvSpPr>
        <p:spPr>
          <a:xfrm>
            <a:off x="756745" y="1243182"/>
            <a:ext cx="3607206" cy="369332"/>
          </a:xfrm>
          <a:prstGeom prst="rect">
            <a:avLst/>
          </a:prstGeom>
          <a:noFill/>
        </p:spPr>
        <p:txBody>
          <a:bodyPr wrap="none" rtlCol="0">
            <a:spAutoFit/>
          </a:bodyPr>
          <a:lstStyle/>
          <a:p>
            <a:r>
              <a:rPr lang="en-US" dirty="0" err="1"/>
              <a:t>Analiza</a:t>
            </a:r>
            <a:r>
              <a:rPr lang="en-US" dirty="0"/>
              <a:t> socio-</a:t>
            </a:r>
            <a:r>
              <a:rPr lang="en-US" dirty="0" err="1"/>
              <a:t>demografica</a:t>
            </a:r>
            <a:r>
              <a:rPr lang="en-US" dirty="0"/>
              <a:t> – </a:t>
            </a:r>
            <a:r>
              <a:rPr lang="en-US" dirty="0" err="1"/>
              <a:t>Regiune</a:t>
            </a:r>
            <a:endParaRPr lang="ro-RO" dirty="0"/>
          </a:p>
        </p:txBody>
      </p:sp>
      <p:graphicFrame>
        <p:nvGraphicFramePr>
          <p:cNvPr id="8" name="Chart 7">
            <a:extLst>
              <a:ext uri="{FF2B5EF4-FFF2-40B4-BE49-F238E27FC236}">
                <a16:creationId xmlns:a16="http://schemas.microsoft.com/office/drawing/2014/main" id="{BA6F2173-F26F-41BD-AC38-FBB02D655ADA}"/>
              </a:ext>
            </a:extLst>
          </p:cNvPr>
          <p:cNvGraphicFramePr/>
          <p:nvPr>
            <p:extLst>
              <p:ext uri="{D42A27DB-BD31-4B8C-83A1-F6EECF244321}">
                <p14:modId xmlns:p14="http://schemas.microsoft.com/office/powerpoint/2010/main" val="3190364449"/>
              </p:ext>
            </p:extLst>
          </p:nvPr>
        </p:nvGraphicFramePr>
        <p:xfrm>
          <a:off x="1583871" y="1612514"/>
          <a:ext cx="9465129" cy="51039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6385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FDF485A-11DE-43BB-9B35-48E509881866}"/>
              </a:ext>
            </a:extLst>
          </p:cNvPr>
          <p:cNvSpPr txBox="1"/>
          <p:nvPr/>
        </p:nvSpPr>
        <p:spPr>
          <a:xfrm>
            <a:off x="756745" y="1223300"/>
            <a:ext cx="4008085" cy="369332"/>
          </a:xfrm>
          <a:prstGeom prst="rect">
            <a:avLst/>
          </a:prstGeom>
          <a:noFill/>
        </p:spPr>
        <p:txBody>
          <a:bodyPr wrap="none" rtlCol="0">
            <a:spAutoFit/>
          </a:bodyPr>
          <a:lstStyle/>
          <a:p>
            <a:r>
              <a:rPr lang="en-US" dirty="0" err="1"/>
              <a:t>Analiza</a:t>
            </a:r>
            <a:r>
              <a:rPr lang="en-US" dirty="0"/>
              <a:t> socio-</a:t>
            </a:r>
            <a:r>
              <a:rPr lang="en-US" dirty="0" err="1"/>
              <a:t>demografica</a:t>
            </a:r>
            <a:r>
              <a:rPr lang="en-US" dirty="0"/>
              <a:t> – </a:t>
            </a:r>
            <a:r>
              <a:rPr lang="en-US" dirty="0" err="1"/>
              <a:t>Confesiunea</a:t>
            </a:r>
            <a:endParaRPr lang="ro-RO" dirty="0"/>
          </a:p>
        </p:txBody>
      </p:sp>
      <p:graphicFrame>
        <p:nvGraphicFramePr>
          <p:cNvPr id="8" name="Chart 7">
            <a:extLst>
              <a:ext uri="{FF2B5EF4-FFF2-40B4-BE49-F238E27FC236}">
                <a16:creationId xmlns:a16="http://schemas.microsoft.com/office/drawing/2014/main" id="{BA6F2173-F26F-41BD-AC38-FBB02D655ADA}"/>
              </a:ext>
            </a:extLst>
          </p:cNvPr>
          <p:cNvGraphicFramePr/>
          <p:nvPr>
            <p:extLst>
              <p:ext uri="{D42A27DB-BD31-4B8C-83A1-F6EECF244321}">
                <p14:modId xmlns:p14="http://schemas.microsoft.com/office/powerpoint/2010/main" val="2750117811"/>
              </p:ext>
            </p:extLst>
          </p:nvPr>
        </p:nvGraphicFramePr>
        <p:xfrm>
          <a:off x="1583871" y="1500176"/>
          <a:ext cx="9465129" cy="521630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A73EFEE4-7393-4B5C-9E33-FFE237E4C4A5}"/>
              </a:ext>
            </a:extLst>
          </p:cNvPr>
          <p:cNvSpPr txBox="1"/>
          <p:nvPr/>
        </p:nvSpPr>
        <p:spPr>
          <a:xfrm>
            <a:off x="756745" y="853845"/>
            <a:ext cx="11270414" cy="646331"/>
          </a:xfrm>
          <a:prstGeom prst="rect">
            <a:avLst/>
          </a:prstGeom>
          <a:noFill/>
        </p:spPr>
        <p:txBody>
          <a:bodyPr wrap="square" lIns="91440" tIns="45720" rIns="91440" bIns="45720" rtlCol="0" anchor="t">
            <a:spAutoFit/>
          </a:bodyPr>
          <a:lstStyle/>
          <a:p>
            <a:r>
              <a:rPr lang="pt-BR" sz="2000" b="1" dirty="0"/>
              <a:t>Dumneavoastră, indiferent ce confesiune sau religie aveți, credeți în Dumnezeu?</a:t>
            </a:r>
          </a:p>
          <a:p>
            <a:pPr algn="r"/>
            <a:r>
              <a:rPr lang="nb-NO" sz="1600" b="1" i="1" dirty="0">
                <a:latin typeface="Calibri" panose="020F0502020204030204" pitchFamily="34" charset="0"/>
                <a:cs typeface="Calibri" panose="020F0502020204030204" pitchFamily="34" charset="0"/>
              </a:rPr>
              <a:t>% din totalul populatiei</a:t>
            </a:r>
          </a:p>
        </p:txBody>
      </p:sp>
    </p:spTree>
    <p:extLst>
      <p:ext uri="{BB962C8B-B14F-4D97-AF65-F5344CB8AC3E}">
        <p14:creationId xmlns:p14="http://schemas.microsoft.com/office/powerpoint/2010/main" val="706455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FDF485A-11DE-43BB-9B35-48E509881866}"/>
              </a:ext>
            </a:extLst>
          </p:cNvPr>
          <p:cNvSpPr txBox="1"/>
          <p:nvPr/>
        </p:nvSpPr>
        <p:spPr>
          <a:xfrm>
            <a:off x="501040" y="921324"/>
            <a:ext cx="3427157" cy="369332"/>
          </a:xfrm>
          <a:prstGeom prst="rect">
            <a:avLst/>
          </a:prstGeom>
          <a:noFill/>
        </p:spPr>
        <p:txBody>
          <a:bodyPr wrap="none" rtlCol="0">
            <a:spAutoFit/>
          </a:bodyPr>
          <a:lstStyle/>
          <a:p>
            <a:r>
              <a:rPr lang="en-US" dirty="0" err="1"/>
              <a:t>Analiza</a:t>
            </a:r>
            <a:r>
              <a:rPr lang="en-US" dirty="0"/>
              <a:t> socio-</a:t>
            </a:r>
            <a:r>
              <a:rPr lang="en-US" dirty="0" err="1"/>
              <a:t>demografica</a:t>
            </a:r>
            <a:r>
              <a:rPr lang="en-US" dirty="0"/>
              <a:t> – </a:t>
            </a:r>
            <a:r>
              <a:rPr lang="en-US" dirty="0" err="1"/>
              <a:t>Varsta</a:t>
            </a:r>
            <a:endParaRPr lang="ro-RO" dirty="0"/>
          </a:p>
        </p:txBody>
      </p:sp>
      <p:graphicFrame>
        <p:nvGraphicFramePr>
          <p:cNvPr id="8" name="Chart 7">
            <a:extLst>
              <a:ext uri="{FF2B5EF4-FFF2-40B4-BE49-F238E27FC236}">
                <a16:creationId xmlns:a16="http://schemas.microsoft.com/office/drawing/2014/main" id="{BA6F2173-F26F-41BD-AC38-FBB02D655ADA}"/>
              </a:ext>
            </a:extLst>
          </p:cNvPr>
          <p:cNvGraphicFramePr/>
          <p:nvPr>
            <p:extLst>
              <p:ext uri="{D42A27DB-BD31-4B8C-83A1-F6EECF244321}">
                <p14:modId xmlns:p14="http://schemas.microsoft.com/office/powerpoint/2010/main" val="245720807"/>
              </p:ext>
            </p:extLst>
          </p:nvPr>
        </p:nvGraphicFramePr>
        <p:xfrm>
          <a:off x="2259723" y="795129"/>
          <a:ext cx="9465129" cy="633122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47D9241-9A67-EB7F-A5B2-EB196CEFEB17}"/>
              </a:ext>
            </a:extLst>
          </p:cNvPr>
          <p:cNvSpPr txBox="1"/>
          <p:nvPr/>
        </p:nvSpPr>
        <p:spPr>
          <a:xfrm>
            <a:off x="438692" y="665004"/>
            <a:ext cx="11753307" cy="707886"/>
          </a:xfrm>
          <a:prstGeom prst="rect">
            <a:avLst/>
          </a:prstGeom>
          <a:noFill/>
        </p:spPr>
        <p:txBody>
          <a:bodyPr wrap="square" lIns="91440" tIns="45720" rIns="91440" bIns="45720" rtlCol="0" anchor="t">
            <a:spAutoFit/>
          </a:bodyPr>
          <a:lstStyle/>
          <a:p>
            <a:r>
              <a:rPr lang="it-IT" sz="2000" b="1" dirty="0"/>
              <a:t> Dvs. obisnuiti sa spuneti rugaciuni?</a:t>
            </a:r>
          </a:p>
          <a:p>
            <a:r>
              <a:rPr lang="it-IT" sz="2000" b="1" i="1" dirty="0">
                <a:latin typeface="Calibri" panose="020F0502020204030204" pitchFamily="34" charset="0"/>
                <a:cs typeface="Calibri" panose="020F0502020204030204" pitchFamily="34" charset="0"/>
              </a:rPr>
              <a:t>								</a:t>
            </a:r>
            <a:r>
              <a:rPr lang="it-IT" sz="2000" b="1" i="1">
                <a:latin typeface="Calibri" panose="020F0502020204030204" pitchFamily="34" charset="0"/>
                <a:cs typeface="Calibri" panose="020F0502020204030204" pitchFamily="34" charset="0"/>
              </a:rPr>
              <a:t>	</a:t>
            </a:r>
            <a:r>
              <a:rPr lang="ro-RO" sz="2000" b="1" i="1">
                <a:latin typeface="Calibri" panose="020F0502020204030204" pitchFamily="34" charset="0"/>
                <a:cs typeface="Calibri" panose="020F0502020204030204" pitchFamily="34" charset="0"/>
              </a:rPr>
              <a:t>                      </a:t>
            </a:r>
            <a:r>
              <a:rPr lang="nb-NO" sz="1600" b="1" i="1">
                <a:latin typeface="Calibri" panose="020F0502020204030204" pitchFamily="34" charset="0"/>
                <a:cs typeface="Calibri" panose="020F0502020204030204" pitchFamily="34" charset="0"/>
              </a:rPr>
              <a:t>% </a:t>
            </a:r>
            <a:r>
              <a:rPr lang="nb-NO" sz="1600" b="1" i="1" dirty="0">
                <a:latin typeface="Calibri" panose="020F0502020204030204" pitchFamily="34" charset="0"/>
                <a:cs typeface="Calibri" panose="020F0502020204030204" pitchFamily="34" charset="0"/>
              </a:rPr>
              <a:t>din totalul populatiei</a:t>
            </a:r>
          </a:p>
        </p:txBody>
      </p:sp>
    </p:spTree>
    <p:extLst>
      <p:ext uri="{BB962C8B-B14F-4D97-AF65-F5344CB8AC3E}">
        <p14:creationId xmlns:p14="http://schemas.microsoft.com/office/powerpoint/2010/main" val="4275151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37B20BB-694E-4BD6-B677-4D591A5CEB0A}"/>
              </a:ext>
            </a:extLst>
          </p:cNvPr>
          <p:cNvSpPr txBox="1"/>
          <p:nvPr/>
        </p:nvSpPr>
        <p:spPr>
          <a:xfrm>
            <a:off x="607660" y="694821"/>
            <a:ext cx="11270414" cy="707886"/>
          </a:xfrm>
          <a:prstGeom prst="rect">
            <a:avLst/>
          </a:prstGeom>
          <a:noFill/>
        </p:spPr>
        <p:txBody>
          <a:bodyPr wrap="square" lIns="91440" tIns="45720" rIns="91440" bIns="45720" rtlCol="0" anchor="t">
            <a:spAutoFit/>
          </a:bodyPr>
          <a:lstStyle/>
          <a:p>
            <a:r>
              <a:rPr lang="it-IT" sz="2000" b="1" dirty="0"/>
              <a:t> Dvs. obisnuiti sa spuneti rugaciuni?</a:t>
            </a:r>
          </a:p>
          <a:p>
            <a:r>
              <a:rPr lang="it-IT" sz="2000" b="1" i="1" dirty="0">
                <a:latin typeface="Calibri" panose="020F0502020204030204" pitchFamily="34" charset="0"/>
                <a:cs typeface="Calibri" panose="020F0502020204030204" pitchFamily="34" charset="0"/>
              </a:rPr>
              <a:t>								</a:t>
            </a:r>
            <a:r>
              <a:rPr lang="it-IT" sz="2000" b="1" i="1">
                <a:latin typeface="Calibri" panose="020F0502020204030204" pitchFamily="34" charset="0"/>
                <a:cs typeface="Calibri" panose="020F0502020204030204" pitchFamily="34" charset="0"/>
              </a:rPr>
              <a:t>	</a:t>
            </a:r>
            <a:r>
              <a:rPr lang="ro-RO" sz="2000" b="1" i="1">
                <a:latin typeface="Calibri" panose="020F0502020204030204" pitchFamily="34" charset="0"/>
                <a:cs typeface="Calibri" panose="020F0502020204030204" pitchFamily="34" charset="0"/>
              </a:rPr>
              <a:t>               </a:t>
            </a:r>
            <a:r>
              <a:rPr lang="nb-NO" sz="1600" b="1" i="1">
                <a:latin typeface="Calibri" panose="020F0502020204030204" pitchFamily="34" charset="0"/>
                <a:cs typeface="Calibri" panose="020F0502020204030204" pitchFamily="34" charset="0"/>
              </a:rPr>
              <a:t>% </a:t>
            </a:r>
            <a:r>
              <a:rPr lang="nb-NO" sz="1600" b="1" i="1" dirty="0">
                <a:latin typeface="Calibri" panose="020F0502020204030204" pitchFamily="34" charset="0"/>
                <a:cs typeface="Calibri" panose="020F0502020204030204" pitchFamily="34" charset="0"/>
              </a:rPr>
              <a:t>din totalul populatiei</a:t>
            </a:r>
          </a:p>
        </p:txBody>
      </p:sp>
      <p:sp>
        <p:nvSpPr>
          <p:cNvPr id="7" name="TextBox 6">
            <a:extLst>
              <a:ext uri="{FF2B5EF4-FFF2-40B4-BE49-F238E27FC236}">
                <a16:creationId xmlns:a16="http://schemas.microsoft.com/office/drawing/2014/main" id="{DFDF485A-11DE-43BB-9B35-48E509881866}"/>
              </a:ext>
            </a:extLst>
          </p:cNvPr>
          <p:cNvSpPr txBox="1"/>
          <p:nvPr/>
        </p:nvSpPr>
        <p:spPr>
          <a:xfrm>
            <a:off x="756745" y="1044399"/>
            <a:ext cx="3607206" cy="369332"/>
          </a:xfrm>
          <a:prstGeom prst="rect">
            <a:avLst/>
          </a:prstGeom>
          <a:noFill/>
        </p:spPr>
        <p:txBody>
          <a:bodyPr wrap="none" rtlCol="0">
            <a:spAutoFit/>
          </a:bodyPr>
          <a:lstStyle/>
          <a:p>
            <a:r>
              <a:rPr lang="en-US" dirty="0" err="1"/>
              <a:t>Analiza</a:t>
            </a:r>
            <a:r>
              <a:rPr lang="en-US" dirty="0"/>
              <a:t> socio-</a:t>
            </a:r>
            <a:r>
              <a:rPr lang="en-US" dirty="0" err="1"/>
              <a:t>demografica</a:t>
            </a:r>
            <a:r>
              <a:rPr lang="en-US" dirty="0"/>
              <a:t> – </a:t>
            </a:r>
            <a:r>
              <a:rPr lang="en-US" dirty="0" err="1"/>
              <a:t>Regiune</a:t>
            </a:r>
            <a:endParaRPr lang="ro-RO" dirty="0"/>
          </a:p>
        </p:txBody>
      </p:sp>
      <p:graphicFrame>
        <p:nvGraphicFramePr>
          <p:cNvPr id="8" name="Chart 7">
            <a:extLst>
              <a:ext uri="{FF2B5EF4-FFF2-40B4-BE49-F238E27FC236}">
                <a16:creationId xmlns:a16="http://schemas.microsoft.com/office/drawing/2014/main" id="{BA6F2173-F26F-41BD-AC38-FBB02D655ADA}"/>
              </a:ext>
            </a:extLst>
          </p:cNvPr>
          <p:cNvGraphicFramePr/>
          <p:nvPr>
            <p:extLst>
              <p:ext uri="{D42A27DB-BD31-4B8C-83A1-F6EECF244321}">
                <p14:modId xmlns:p14="http://schemas.microsoft.com/office/powerpoint/2010/main" val="1545689018"/>
              </p:ext>
            </p:extLst>
          </p:nvPr>
        </p:nvGraphicFramePr>
        <p:xfrm>
          <a:off x="1583871" y="1413732"/>
          <a:ext cx="9465129" cy="53027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0869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FDF485A-11DE-43BB-9B35-48E509881866}"/>
              </a:ext>
            </a:extLst>
          </p:cNvPr>
          <p:cNvSpPr txBox="1"/>
          <p:nvPr/>
        </p:nvSpPr>
        <p:spPr>
          <a:xfrm>
            <a:off x="491101" y="4493273"/>
            <a:ext cx="3427157" cy="369332"/>
          </a:xfrm>
          <a:prstGeom prst="rect">
            <a:avLst/>
          </a:prstGeom>
          <a:noFill/>
        </p:spPr>
        <p:txBody>
          <a:bodyPr wrap="none" rtlCol="0">
            <a:spAutoFit/>
          </a:bodyPr>
          <a:lstStyle/>
          <a:p>
            <a:r>
              <a:rPr lang="en-US" dirty="0" err="1"/>
              <a:t>Analiza</a:t>
            </a:r>
            <a:r>
              <a:rPr lang="en-US" dirty="0"/>
              <a:t> socio-</a:t>
            </a:r>
            <a:r>
              <a:rPr lang="en-US" dirty="0" err="1"/>
              <a:t>demografica</a:t>
            </a:r>
            <a:r>
              <a:rPr lang="en-US" dirty="0"/>
              <a:t> – </a:t>
            </a:r>
            <a:r>
              <a:rPr lang="en-US" dirty="0" err="1"/>
              <a:t>Varsta</a:t>
            </a:r>
            <a:endParaRPr lang="ro-RO" dirty="0"/>
          </a:p>
        </p:txBody>
      </p:sp>
      <p:graphicFrame>
        <p:nvGraphicFramePr>
          <p:cNvPr id="8" name="Chart 7">
            <a:extLst>
              <a:ext uri="{FF2B5EF4-FFF2-40B4-BE49-F238E27FC236}">
                <a16:creationId xmlns:a16="http://schemas.microsoft.com/office/drawing/2014/main" id="{BA6F2173-F26F-41BD-AC38-FBB02D655ADA}"/>
              </a:ext>
            </a:extLst>
          </p:cNvPr>
          <p:cNvGraphicFramePr/>
          <p:nvPr>
            <p:extLst>
              <p:ext uri="{D42A27DB-BD31-4B8C-83A1-F6EECF244321}">
                <p14:modId xmlns:p14="http://schemas.microsoft.com/office/powerpoint/2010/main" val="3343359959"/>
              </p:ext>
            </p:extLst>
          </p:nvPr>
        </p:nvGraphicFramePr>
        <p:xfrm>
          <a:off x="2892287" y="685800"/>
          <a:ext cx="9134872" cy="6400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0E64E625-4DE2-5E96-7AC1-8CF18F63BDEF}"/>
              </a:ext>
            </a:extLst>
          </p:cNvPr>
          <p:cNvSpPr txBox="1"/>
          <p:nvPr/>
        </p:nvSpPr>
        <p:spPr>
          <a:xfrm>
            <a:off x="533400" y="2613392"/>
            <a:ext cx="3650503" cy="1938992"/>
          </a:xfrm>
          <a:prstGeom prst="rect">
            <a:avLst/>
          </a:prstGeom>
          <a:noFill/>
        </p:spPr>
        <p:txBody>
          <a:bodyPr wrap="square" lIns="91440" tIns="45720" rIns="91440" bIns="45720" rtlCol="0" anchor="t">
            <a:spAutoFit/>
          </a:bodyPr>
          <a:lstStyle/>
          <a:p>
            <a:r>
              <a:rPr lang="it-IT" sz="2000" b="1" dirty="0"/>
              <a:t>Pe o scală de la 1 la 10, unde 1 înseamnă deloc importantă și 10 înseamnă extrem de importantă, cât de importantă este religia în viața dvs.?             </a:t>
            </a:r>
          </a:p>
          <a:p>
            <a:pPr algn="r"/>
            <a:r>
              <a:rPr lang="it-IT" sz="2000" b="1" dirty="0"/>
              <a:t> </a:t>
            </a:r>
            <a:r>
              <a:rPr lang="nb-NO" sz="1600" b="1" i="1" dirty="0">
                <a:latin typeface="Calibri" panose="020F0502020204030204" pitchFamily="34" charset="0"/>
                <a:cs typeface="Calibri" panose="020F0502020204030204" pitchFamily="34" charset="0"/>
              </a:rPr>
              <a:t>% din totalul populatiei </a:t>
            </a:r>
          </a:p>
        </p:txBody>
      </p:sp>
    </p:spTree>
    <p:extLst>
      <p:ext uri="{BB962C8B-B14F-4D97-AF65-F5344CB8AC3E}">
        <p14:creationId xmlns:p14="http://schemas.microsoft.com/office/powerpoint/2010/main" val="706746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31DA919-0F10-413F-BFF9-4D4123693F12}"/>
              </a:ext>
            </a:extLst>
          </p:cNvPr>
          <p:cNvGraphicFramePr/>
          <p:nvPr>
            <p:extLst>
              <p:ext uri="{D42A27DB-BD31-4B8C-83A1-F6EECF244321}">
                <p14:modId xmlns:p14="http://schemas.microsoft.com/office/powerpoint/2010/main" val="1815660464"/>
              </p:ext>
            </p:extLst>
          </p:nvPr>
        </p:nvGraphicFramePr>
        <p:xfrm>
          <a:off x="1352550" y="1454010"/>
          <a:ext cx="9133867" cy="512407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EC1B1A9-1FD9-43EA-91E9-CE0FC5B8E0D8}"/>
              </a:ext>
            </a:extLst>
          </p:cNvPr>
          <p:cNvSpPr txBox="1">
            <a:spLocks/>
          </p:cNvSpPr>
          <p:nvPr/>
        </p:nvSpPr>
        <p:spPr>
          <a:xfrm>
            <a:off x="835571" y="879009"/>
            <a:ext cx="11191587" cy="773032"/>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2500" b="1" dirty="0">
                <a:effectLst/>
                <a:latin typeface="+mn-lt"/>
                <a:ea typeface="Calibri" panose="020F0502020204030204" pitchFamily="34" charset="0"/>
                <a:cs typeface="Times New Roman" panose="02020603050405020304" pitchFamily="18" charset="0"/>
              </a:rPr>
              <a:t>Ca în orice țară europeană, și în România există mai multe confesiuni/religii. Din punctul dumneavoastră de vedere, cum sunt relațiile dintre aceste religii/confesiuni la noi în țară:</a:t>
            </a:r>
          </a:p>
          <a:p>
            <a:endParaRPr lang="en-US" sz="2000" dirty="0">
              <a:latin typeface="Calibri" panose="020F0502020204030204" pitchFamily="34" charset="0"/>
              <a:cs typeface="Calibri" panose="020F0502020204030204" pitchFamily="34" charset="0"/>
            </a:endParaRPr>
          </a:p>
          <a:p>
            <a:pPr algn="r"/>
            <a:r>
              <a:rPr lang="nb-NO" sz="1700" b="1" i="1" dirty="0">
                <a:latin typeface="Calibri" panose="020F0502020204030204" pitchFamily="34" charset="0"/>
                <a:cs typeface="Calibri" panose="020F0502020204030204" pitchFamily="34" charset="0"/>
              </a:rPr>
              <a:t>% din totalul populatiei </a:t>
            </a:r>
          </a:p>
        </p:txBody>
      </p:sp>
    </p:spTree>
    <p:extLst>
      <p:ext uri="{BB962C8B-B14F-4D97-AF65-F5344CB8AC3E}">
        <p14:creationId xmlns:p14="http://schemas.microsoft.com/office/powerpoint/2010/main" val="1530370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FDF485A-11DE-43BB-9B35-48E509881866}"/>
              </a:ext>
            </a:extLst>
          </p:cNvPr>
          <p:cNvSpPr txBox="1"/>
          <p:nvPr/>
        </p:nvSpPr>
        <p:spPr>
          <a:xfrm>
            <a:off x="756745" y="1024519"/>
            <a:ext cx="3427157" cy="369332"/>
          </a:xfrm>
          <a:prstGeom prst="rect">
            <a:avLst/>
          </a:prstGeom>
          <a:noFill/>
        </p:spPr>
        <p:txBody>
          <a:bodyPr wrap="none" rtlCol="0">
            <a:spAutoFit/>
          </a:bodyPr>
          <a:lstStyle/>
          <a:p>
            <a:r>
              <a:rPr lang="en-US" dirty="0" err="1"/>
              <a:t>Analiza</a:t>
            </a:r>
            <a:r>
              <a:rPr lang="en-US" dirty="0"/>
              <a:t> socio-</a:t>
            </a:r>
            <a:r>
              <a:rPr lang="en-US" dirty="0" err="1"/>
              <a:t>demografica</a:t>
            </a:r>
            <a:r>
              <a:rPr lang="en-US" dirty="0"/>
              <a:t> – </a:t>
            </a:r>
            <a:r>
              <a:rPr lang="en-US" dirty="0" err="1"/>
              <a:t>Varsta</a:t>
            </a:r>
            <a:endParaRPr lang="ro-RO" dirty="0"/>
          </a:p>
        </p:txBody>
      </p:sp>
      <p:graphicFrame>
        <p:nvGraphicFramePr>
          <p:cNvPr id="8" name="Chart 7">
            <a:extLst>
              <a:ext uri="{FF2B5EF4-FFF2-40B4-BE49-F238E27FC236}">
                <a16:creationId xmlns:a16="http://schemas.microsoft.com/office/drawing/2014/main" id="{BA6F2173-F26F-41BD-AC38-FBB02D655ADA}"/>
              </a:ext>
            </a:extLst>
          </p:cNvPr>
          <p:cNvGraphicFramePr/>
          <p:nvPr>
            <p:extLst>
              <p:ext uri="{D42A27DB-BD31-4B8C-83A1-F6EECF244321}">
                <p14:modId xmlns:p14="http://schemas.microsoft.com/office/powerpoint/2010/main" val="3933262703"/>
              </p:ext>
            </p:extLst>
          </p:nvPr>
        </p:nvGraphicFramePr>
        <p:xfrm>
          <a:off x="1455421" y="1274953"/>
          <a:ext cx="10203180" cy="544153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2F49D995-7D50-812B-1F0F-24874072BB9F}"/>
              </a:ext>
            </a:extLst>
          </p:cNvPr>
          <p:cNvSpPr txBox="1"/>
          <p:nvPr/>
        </p:nvSpPr>
        <p:spPr>
          <a:xfrm>
            <a:off x="756744" y="744516"/>
            <a:ext cx="11435255" cy="646331"/>
          </a:xfrm>
          <a:prstGeom prst="rect">
            <a:avLst/>
          </a:prstGeom>
          <a:noFill/>
        </p:spPr>
        <p:txBody>
          <a:bodyPr wrap="square" lIns="91440" tIns="45720" rIns="91440" bIns="45720" rtlCol="0" anchor="t">
            <a:spAutoFit/>
          </a:bodyPr>
          <a:lstStyle/>
          <a:p>
            <a:r>
              <a:rPr lang="it-IT" sz="2000" b="1" dirty="0"/>
              <a:t>Cât de religioși considerați că sunt/au fost părinții dvs? </a:t>
            </a:r>
          </a:p>
          <a:p>
            <a:pPr algn="r"/>
            <a:r>
              <a:rPr lang="nb-NO" sz="1600" b="1" i="1" dirty="0">
                <a:latin typeface="Calibri" panose="020F0502020204030204" pitchFamily="34" charset="0"/>
                <a:cs typeface="Calibri" panose="020F0502020204030204" pitchFamily="34" charset="0"/>
              </a:rPr>
              <a:t>% din totalul populatiei</a:t>
            </a:r>
          </a:p>
        </p:txBody>
      </p:sp>
    </p:spTree>
    <p:extLst>
      <p:ext uri="{BB962C8B-B14F-4D97-AF65-F5344CB8AC3E}">
        <p14:creationId xmlns:p14="http://schemas.microsoft.com/office/powerpoint/2010/main" val="2345130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FDF485A-11DE-43BB-9B35-48E509881866}"/>
              </a:ext>
            </a:extLst>
          </p:cNvPr>
          <p:cNvSpPr txBox="1"/>
          <p:nvPr/>
        </p:nvSpPr>
        <p:spPr>
          <a:xfrm>
            <a:off x="756745" y="1521476"/>
            <a:ext cx="3427157" cy="369332"/>
          </a:xfrm>
          <a:prstGeom prst="rect">
            <a:avLst/>
          </a:prstGeom>
          <a:noFill/>
        </p:spPr>
        <p:txBody>
          <a:bodyPr wrap="none" rtlCol="0">
            <a:spAutoFit/>
          </a:bodyPr>
          <a:lstStyle/>
          <a:p>
            <a:r>
              <a:rPr lang="en-US" dirty="0" err="1"/>
              <a:t>Analiza</a:t>
            </a:r>
            <a:r>
              <a:rPr lang="en-US" dirty="0"/>
              <a:t> socio-</a:t>
            </a:r>
            <a:r>
              <a:rPr lang="en-US" dirty="0" err="1"/>
              <a:t>demografica</a:t>
            </a:r>
            <a:r>
              <a:rPr lang="en-US" dirty="0"/>
              <a:t> – </a:t>
            </a:r>
            <a:r>
              <a:rPr lang="en-US" dirty="0" err="1"/>
              <a:t>Varsta</a:t>
            </a:r>
            <a:endParaRPr lang="ro-RO" dirty="0"/>
          </a:p>
        </p:txBody>
      </p:sp>
      <p:graphicFrame>
        <p:nvGraphicFramePr>
          <p:cNvPr id="8" name="Chart 7">
            <a:extLst>
              <a:ext uri="{FF2B5EF4-FFF2-40B4-BE49-F238E27FC236}">
                <a16:creationId xmlns:a16="http://schemas.microsoft.com/office/drawing/2014/main" id="{BA6F2173-F26F-41BD-AC38-FBB02D655ADA}"/>
              </a:ext>
            </a:extLst>
          </p:cNvPr>
          <p:cNvGraphicFramePr/>
          <p:nvPr>
            <p:extLst>
              <p:ext uri="{D42A27DB-BD31-4B8C-83A1-F6EECF244321}">
                <p14:modId xmlns:p14="http://schemas.microsoft.com/office/powerpoint/2010/main" val="3818480326"/>
              </p:ext>
            </p:extLst>
          </p:nvPr>
        </p:nvGraphicFramePr>
        <p:xfrm>
          <a:off x="818557" y="2139284"/>
          <a:ext cx="5303950" cy="484697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D55C2B40-89AB-274C-4D4E-C08967CC8723}"/>
              </a:ext>
            </a:extLst>
          </p:cNvPr>
          <p:cNvSpPr txBox="1"/>
          <p:nvPr/>
        </p:nvSpPr>
        <p:spPr>
          <a:xfrm>
            <a:off x="756745" y="853845"/>
            <a:ext cx="11270414" cy="1015663"/>
          </a:xfrm>
          <a:prstGeom prst="rect">
            <a:avLst/>
          </a:prstGeom>
          <a:noFill/>
        </p:spPr>
        <p:txBody>
          <a:bodyPr wrap="square" lIns="91440" tIns="45720" rIns="91440" bIns="45720" rtlCol="0" anchor="t">
            <a:spAutoFit/>
          </a:bodyPr>
          <a:lstStyle/>
          <a:p>
            <a:r>
              <a:rPr lang="it-IT" sz="2000" b="1" dirty="0"/>
              <a:t>În ultima vreme au apărut în mass media diverse scandaluri având în centru reprezentanți ai diferitelor culte religioase. Ce părere aveți despre această situație? (se alege o variană la 1 și o variantă la 2).</a:t>
            </a:r>
          </a:p>
          <a:p>
            <a:r>
              <a:rPr lang="it-IT" sz="2000" b="1" i="1" dirty="0">
                <a:latin typeface="Calibri" panose="020F0502020204030204" pitchFamily="34" charset="0"/>
                <a:cs typeface="Calibri" panose="020F0502020204030204" pitchFamily="34" charset="0"/>
              </a:rPr>
              <a:t>									</a:t>
            </a:r>
            <a:r>
              <a:rPr lang="nb-NO" sz="1600" b="1" i="1" dirty="0">
                <a:latin typeface="Calibri" panose="020F0502020204030204" pitchFamily="34" charset="0"/>
                <a:cs typeface="Calibri" panose="020F0502020204030204" pitchFamily="34" charset="0"/>
              </a:rPr>
              <a:t>% din totalul populatiei</a:t>
            </a:r>
          </a:p>
        </p:txBody>
      </p:sp>
      <p:graphicFrame>
        <p:nvGraphicFramePr>
          <p:cNvPr id="6" name="Chart 5">
            <a:extLst>
              <a:ext uri="{FF2B5EF4-FFF2-40B4-BE49-F238E27FC236}">
                <a16:creationId xmlns:a16="http://schemas.microsoft.com/office/drawing/2014/main" id="{C8FC5CB8-805A-8F31-3DE9-23969420C3C6}"/>
              </a:ext>
            </a:extLst>
          </p:cNvPr>
          <p:cNvGraphicFramePr/>
          <p:nvPr>
            <p:extLst>
              <p:ext uri="{D42A27DB-BD31-4B8C-83A1-F6EECF244321}">
                <p14:modId xmlns:p14="http://schemas.microsoft.com/office/powerpoint/2010/main" val="304727085"/>
              </p:ext>
            </p:extLst>
          </p:nvPr>
        </p:nvGraphicFramePr>
        <p:xfrm>
          <a:off x="6382013" y="1954618"/>
          <a:ext cx="5303950" cy="484697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5E0B377-161B-66EE-47AB-2A0B53806490}"/>
              </a:ext>
            </a:extLst>
          </p:cNvPr>
          <p:cNvSpPr txBox="1"/>
          <p:nvPr/>
        </p:nvSpPr>
        <p:spPr>
          <a:xfrm>
            <a:off x="823168" y="2121162"/>
            <a:ext cx="417102" cy="646331"/>
          </a:xfrm>
          <a:prstGeom prst="rect">
            <a:avLst/>
          </a:prstGeom>
          <a:noFill/>
        </p:spPr>
        <p:txBody>
          <a:bodyPr wrap="none" rtlCol="0">
            <a:spAutoFit/>
          </a:bodyPr>
          <a:lstStyle/>
          <a:p>
            <a:r>
              <a:rPr lang="ro-RO" b="1"/>
              <a:t>#1</a:t>
            </a:r>
            <a:endParaRPr lang="en-US" b="1" dirty="0"/>
          </a:p>
          <a:p>
            <a:endParaRPr lang="ro-RO" b="1" dirty="0"/>
          </a:p>
        </p:txBody>
      </p:sp>
      <p:sp>
        <p:nvSpPr>
          <p:cNvPr id="4" name="TextBox 3">
            <a:extLst>
              <a:ext uri="{FF2B5EF4-FFF2-40B4-BE49-F238E27FC236}">
                <a16:creationId xmlns:a16="http://schemas.microsoft.com/office/drawing/2014/main" id="{0E918A42-86D5-97B8-C938-B120E5A49AEA}"/>
              </a:ext>
            </a:extLst>
          </p:cNvPr>
          <p:cNvSpPr txBox="1"/>
          <p:nvPr/>
        </p:nvSpPr>
        <p:spPr>
          <a:xfrm>
            <a:off x="6296421" y="2103222"/>
            <a:ext cx="417102" cy="646331"/>
          </a:xfrm>
          <a:prstGeom prst="rect">
            <a:avLst/>
          </a:prstGeom>
          <a:noFill/>
        </p:spPr>
        <p:txBody>
          <a:bodyPr wrap="none" rtlCol="0">
            <a:spAutoFit/>
          </a:bodyPr>
          <a:lstStyle/>
          <a:p>
            <a:r>
              <a:rPr lang="ro-RO" b="1"/>
              <a:t>#2</a:t>
            </a:r>
            <a:endParaRPr lang="en-US" b="1" dirty="0"/>
          </a:p>
          <a:p>
            <a:endParaRPr lang="ro-RO" b="1" dirty="0"/>
          </a:p>
        </p:txBody>
      </p:sp>
    </p:spTree>
    <p:extLst>
      <p:ext uri="{BB962C8B-B14F-4D97-AF65-F5344CB8AC3E}">
        <p14:creationId xmlns:p14="http://schemas.microsoft.com/office/powerpoint/2010/main" val="37093233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53E61AF-36E7-4E38-AA93-6373CD9CDE65}"/>
              </a:ext>
            </a:extLst>
          </p:cNvPr>
          <p:cNvGraphicFramePr/>
          <p:nvPr>
            <p:extLst>
              <p:ext uri="{D42A27DB-BD31-4B8C-83A1-F6EECF244321}">
                <p14:modId xmlns:p14="http://schemas.microsoft.com/office/powerpoint/2010/main" val="2737322932"/>
              </p:ext>
            </p:extLst>
          </p:nvPr>
        </p:nvGraphicFramePr>
        <p:xfrm>
          <a:off x="1296627" y="2085974"/>
          <a:ext cx="10334625" cy="4377806"/>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63B5CCB9-1EF6-46D5-8F40-82E319C86237}"/>
              </a:ext>
            </a:extLst>
          </p:cNvPr>
          <p:cNvSpPr txBox="1">
            <a:spLocks/>
          </p:cNvSpPr>
          <p:nvPr/>
        </p:nvSpPr>
        <p:spPr>
          <a:xfrm>
            <a:off x="935268" y="804469"/>
            <a:ext cx="10523898" cy="6881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b="1" dirty="0">
                <a:latin typeface="Calibri" panose="020F0502020204030204" pitchFamily="34" charset="0"/>
                <a:cs typeface="Calibri" panose="020F0502020204030204" pitchFamily="34" charset="0"/>
              </a:rPr>
              <a:t>Din </a:t>
            </a:r>
            <a:r>
              <a:rPr lang="en-US" sz="2000" b="1" dirty="0" err="1">
                <a:latin typeface="Calibri" panose="020F0502020204030204" pitchFamily="34" charset="0"/>
                <a:cs typeface="Calibri" panose="020F0502020204030204" pitchFamily="34" charset="0"/>
              </a:rPr>
              <a:t>punctul</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dvs</a:t>
            </a:r>
            <a:r>
              <a:rPr lang="en-US" sz="2000" b="1" dirty="0">
                <a:latin typeface="Calibri" panose="020F0502020204030204" pitchFamily="34" charset="0"/>
                <a:cs typeface="Calibri" panose="020F0502020204030204" pitchFamily="34" charset="0"/>
              </a:rPr>
              <a:t>. de </a:t>
            </a:r>
            <a:r>
              <a:rPr lang="en-US" sz="2000" b="1" dirty="0" err="1">
                <a:latin typeface="Calibri" panose="020F0502020204030204" pitchFamily="34" charset="0"/>
                <a:cs typeface="Calibri" panose="020F0502020204030204" pitchFamily="34" charset="0"/>
              </a:rPr>
              <a:t>vedere</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bisericile</a:t>
            </a:r>
            <a:r>
              <a:rPr lang="en-US" sz="2000" b="1" dirty="0">
                <a:latin typeface="Calibri" panose="020F0502020204030204" pitchFamily="34" charset="0"/>
                <a:cs typeface="Calibri" panose="020F0502020204030204" pitchFamily="34" charset="0"/>
              </a:rPr>
              <a:t>/</a:t>
            </a:r>
            <a:r>
              <a:rPr lang="en-US" sz="2000" b="1" dirty="0" err="1">
                <a:latin typeface="Calibri" panose="020F0502020204030204" pitchFamily="34" charset="0"/>
                <a:cs typeface="Calibri" panose="020F0502020204030204" pitchFamily="34" charset="0"/>
              </a:rPr>
              <a:t>cultele</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religioase</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ar</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trebui</a:t>
            </a:r>
            <a:r>
              <a:rPr lang="en-US" sz="2000" b="1" dirty="0">
                <a:latin typeface="Calibri" panose="020F0502020204030204" pitchFamily="34" charset="0"/>
                <a:cs typeface="Calibri" panose="020F0502020204030204" pitchFamily="34" charset="0"/>
              </a:rPr>
              <a:t>:</a:t>
            </a:r>
            <a:endParaRPr lang="en-US" sz="2400" b="1" i="1" dirty="0">
              <a:latin typeface="Calibri" panose="020F0502020204030204" pitchFamily="34" charset="0"/>
              <a:cs typeface="Calibri" panose="020F0502020204030204" pitchFamily="34" charset="0"/>
            </a:endParaRPr>
          </a:p>
          <a:p>
            <a:pPr algn="r"/>
            <a:r>
              <a:rPr lang="nb-NO" sz="1700" b="1" i="1" dirty="0">
                <a:latin typeface="Calibri" panose="020F0502020204030204" pitchFamily="34" charset="0"/>
                <a:cs typeface="Calibri" panose="020F0502020204030204" pitchFamily="34" charset="0"/>
              </a:rPr>
              <a:t>% din totalul populatiei </a:t>
            </a:r>
          </a:p>
        </p:txBody>
      </p:sp>
      <p:sp>
        <p:nvSpPr>
          <p:cNvPr id="3" name="TextBox 2">
            <a:extLst>
              <a:ext uri="{FF2B5EF4-FFF2-40B4-BE49-F238E27FC236}">
                <a16:creationId xmlns:a16="http://schemas.microsoft.com/office/drawing/2014/main" id="{BCFCA3B1-BF28-9BC3-13F1-4E0C097FE86E}"/>
              </a:ext>
            </a:extLst>
          </p:cNvPr>
          <p:cNvSpPr txBox="1"/>
          <p:nvPr/>
        </p:nvSpPr>
        <p:spPr>
          <a:xfrm>
            <a:off x="935268" y="1458153"/>
            <a:ext cx="10752944" cy="646331"/>
          </a:xfrm>
          <a:prstGeom prst="rect">
            <a:avLst/>
          </a:prstGeom>
          <a:noFill/>
        </p:spPr>
        <p:txBody>
          <a:bodyPr wrap="none" rtlCol="0">
            <a:spAutoFit/>
          </a:bodyPr>
          <a:lstStyle/>
          <a:p>
            <a:r>
              <a:rPr lang="en-US" dirty="0" err="1"/>
              <a:t>Analiza</a:t>
            </a:r>
            <a:r>
              <a:rPr lang="en-US" dirty="0"/>
              <a:t> socio-</a:t>
            </a:r>
            <a:r>
              <a:rPr lang="en-US" dirty="0" err="1"/>
              <a:t>demografica</a:t>
            </a:r>
            <a:r>
              <a:rPr lang="en-US" dirty="0"/>
              <a:t> –  </a:t>
            </a:r>
            <a:r>
              <a:rPr lang="en-US" dirty="0" err="1"/>
              <a:t>Dumneavoastra</a:t>
            </a:r>
            <a:r>
              <a:rPr lang="en-US" dirty="0"/>
              <a:t>, </a:t>
            </a:r>
            <a:r>
              <a:rPr lang="en-US" dirty="0" err="1"/>
              <a:t>indiferent</a:t>
            </a:r>
            <a:r>
              <a:rPr lang="en-US" dirty="0"/>
              <a:t> </a:t>
            </a:r>
            <a:r>
              <a:rPr lang="en-US" dirty="0" err="1"/>
              <a:t>ce</a:t>
            </a:r>
            <a:r>
              <a:rPr lang="en-US" dirty="0"/>
              <a:t> </a:t>
            </a:r>
            <a:r>
              <a:rPr lang="en-US" dirty="0" err="1"/>
              <a:t>confesiune</a:t>
            </a:r>
            <a:r>
              <a:rPr lang="en-US" dirty="0"/>
              <a:t> </a:t>
            </a:r>
            <a:r>
              <a:rPr lang="en-US" dirty="0" err="1"/>
              <a:t>sau</a:t>
            </a:r>
            <a:r>
              <a:rPr lang="en-US" dirty="0"/>
              <a:t> </a:t>
            </a:r>
            <a:r>
              <a:rPr lang="en-US" dirty="0" err="1"/>
              <a:t>religie</a:t>
            </a:r>
            <a:r>
              <a:rPr lang="en-US" dirty="0"/>
              <a:t> </a:t>
            </a:r>
            <a:r>
              <a:rPr lang="en-US" dirty="0" err="1"/>
              <a:t>aveti</a:t>
            </a:r>
            <a:r>
              <a:rPr lang="en-US" dirty="0"/>
              <a:t>, </a:t>
            </a:r>
            <a:r>
              <a:rPr lang="en-US" dirty="0" err="1"/>
              <a:t>credeti</a:t>
            </a:r>
            <a:r>
              <a:rPr lang="en-US" dirty="0"/>
              <a:t> in </a:t>
            </a:r>
            <a:r>
              <a:rPr lang="en-US" dirty="0" err="1"/>
              <a:t>Dumnezeu</a:t>
            </a:r>
            <a:r>
              <a:rPr lang="en-US" dirty="0"/>
              <a:t>? </a:t>
            </a:r>
            <a:r>
              <a:rPr lang="en-US" b="1" dirty="0"/>
              <a:t>DA</a:t>
            </a:r>
          </a:p>
          <a:p>
            <a:endParaRPr lang="ro-RO" dirty="0"/>
          </a:p>
        </p:txBody>
      </p:sp>
    </p:spTree>
    <p:extLst>
      <p:ext uri="{BB962C8B-B14F-4D97-AF65-F5344CB8AC3E}">
        <p14:creationId xmlns:p14="http://schemas.microsoft.com/office/powerpoint/2010/main" val="620133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53E61AF-36E7-4E38-AA93-6373CD9CDE65}"/>
              </a:ext>
            </a:extLst>
          </p:cNvPr>
          <p:cNvGraphicFramePr/>
          <p:nvPr>
            <p:extLst>
              <p:ext uri="{D42A27DB-BD31-4B8C-83A1-F6EECF244321}">
                <p14:modId xmlns:p14="http://schemas.microsoft.com/office/powerpoint/2010/main" val="1061740940"/>
              </p:ext>
            </p:extLst>
          </p:nvPr>
        </p:nvGraphicFramePr>
        <p:xfrm>
          <a:off x="1296627" y="2085974"/>
          <a:ext cx="10334625" cy="4377806"/>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63B5CCB9-1EF6-46D5-8F40-82E319C86237}"/>
              </a:ext>
            </a:extLst>
          </p:cNvPr>
          <p:cNvSpPr txBox="1">
            <a:spLocks/>
          </p:cNvSpPr>
          <p:nvPr/>
        </p:nvSpPr>
        <p:spPr>
          <a:xfrm>
            <a:off x="935268" y="804469"/>
            <a:ext cx="10523898" cy="6881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b="1" dirty="0">
                <a:latin typeface="Calibri" panose="020F0502020204030204" pitchFamily="34" charset="0"/>
                <a:cs typeface="Calibri" panose="020F0502020204030204" pitchFamily="34" charset="0"/>
              </a:rPr>
              <a:t>Din </a:t>
            </a:r>
            <a:r>
              <a:rPr lang="en-US" sz="2000" b="1" dirty="0" err="1">
                <a:latin typeface="Calibri" panose="020F0502020204030204" pitchFamily="34" charset="0"/>
                <a:cs typeface="Calibri" panose="020F0502020204030204" pitchFamily="34" charset="0"/>
              </a:rPr>
              <a:t>punctul</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dvs</a:t>
            </a:r>
            <a:r>
              <a:rPr lang="en-US" sz="2000" b="1" dirty="0">
                <a:latin typeface="Calibri" panose="020F0502020204030204" pitchFamily="34" charset="0"/>
                <a:cs typeface="Calibri" panose="020F0502020204030204" pitchFamily="34" charset="0"/>
              </a:rPr>
              <a:t>. de </a:t>
            </a:r>
            <a:r>
              <a:rPr lang="en-US" sz="2000" b="1" dirty="0" err="1">
                <a:latin typeface="Calibri" panose="020F0502020204030204" pitchFamily="34" charset="0"/>
                <a:cs typeface="Calibri" panose="020F0502020204030204" pitchFamily="34" charset="0"/>
              </a:rPr>
              <a:t>vedere</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bisericile</a:t>
            </a:r>
            <a:r>
              <a:rPr lang="en-US" sz="2000" b="1" dirty="0">
                <a:latin typeface="Calibri" panose="020F0502020204030204" pitchFamily="34" charset="0"/>
                <a:cs typeface="Calibri" panose="020F0502020204030204" pitchFamily="34" charset="0"/>
              </a:rPr>
              <a:t>/</a:t>
            </a:r>
            <a:r>
              <a:rPr lang="en-US" sz="2000" b="1" dirty="0" err="1">
                <a:latin typeface="Calibri" panose="020F0502020204030204" pitchFamily="34" charset="0"/>
                <a:cs typeface="Calibri" panose="020F0502020204030204" pitchFamily="34" charset="0"/>
              </a:rPr>
              <a:t>cultele</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religioase</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ar</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trebui</a:t>
            </a:r>
            <a:r>
              <a:rPr lang="en-US" sz="2000" b="1" dirty="0">
                <a:latin typeface="Calibri" panose="020F0502020204030204" pitchFamily="34" charset="0"/>
                <a:cs typeface="Calibri" panose="020F0502020204030204" pitchFamily="34" charset="0"/>
              </a:rPr>
              <a:t>:</a:t>
            </a:r>
            <a:endParaRPr lang="en-US" sz="2400" b="1" i="1" dirty="0">
              <a:latin typeface="Calibri" panose="020F0502020204030204" pitchFamily="34" charset="0"/>
              <a:cs typeface="Calibri" panose="020F0502020204030204" pitchFamily="34" charset="0"/>
            </a:endParaRPr>
          </a:p>
          <a:p>
            <a:pPr algn="r"/>
            <a:r>
              <a:rPr lang="nb-NO" sz="1700" b="1" i="1" dirty="0">
                <a:latin typeface="Calibri" panose="020F0502020204030204" pitchFamily="34" charset="0"/>
                <a:cs typeface="Calibri" panose="020F0502020204030204" pitchFamily="34" charset="0"/>
              </a:rPr>
              <a:t>% din totalul populatiei </a:t>
            </a:r>
          </a:p>
        </p:txBody>
      </p:sp>
      <p:sp>
        <p:nvSpPr>
          <p:cNvPr id="3" name="TextBox 2">
            <a:extLst>
              <a:ext uri="{FF2B5EF4-FFF2-40B4-BE49-F238E27FC236}">
                <a16:creationId xmlns:a16="http://schemas.microsoft.com/office/drawing/2014/main" id="{BCFCA3B1-BF28-9BC3-13F1-4E0C097FE86E}"/>
              </a:ext>
            </a:extLst>
          </p:cNvPr>
          <p:cNvSpPr txBox="1"/>
          <p:nvPr/>
        </p:nvSpPr>
        <p:spPr>
          <a:xfrm>
            <a:off x="935268" y="1587360"/>
            <a:ext cx="10752944" cy="646331"/>
          </a:xfrm>
          <a:prstGeom prst="rect">
            <a:avLst/>
          </a:prstGeom>
          <a:noFill/>
        </p:spPr>
        <p:txBody>
          <a:bodyPr wrap="none" rtlCol="0">
            <a:spAutoFit/>
          </a:bodyPr>
          <a:lstStyle/>
          <a:p>
            <a:r>
              <a:rPr lang="en-US" dirty="0" err="1"/>
              <a:t>Analiza</a:t>
            </a:r>
            <a:r>
              <a:rPr lang="en-US" dirty="0"/>
              <a:t> socio-</a:t>
            </a:r>
            <a:r>
              <a:rPr lang="en-US" dirty="0" err="1"/>
              <a:t>demografica</a:t>
            </a:r>
            <a:r>
              <a:rPr lang="en-US" dirty="0"/>
              <a:t> –  </a:t>
            </a:r>
            <a:r>
              <a:rPr lang="en-US" dirty="0" err="1"/>
              <a:t>Dumneavoastra</a:t>
            </a:r>
            <a:r>
              <a:rPr lang="en-US" dirty="0"/>
              <a:t>, </a:t>
            </a:r>
            <a:r>
              <a:rPr lang="en-US" dirty="0" err="1"/>
              <a:t>indiferent</a:t>
            </a:r>
            <a:r>
              <a:rPr lang="en-US" dirty="0"/>
              <a:t> </a:t>
            </a:r>
            <a:r>
              <a:rPr lang="en-US" dirty="0" err="1"/>
              <a:t>ce</a:t>
            </a:r>
            <a:r>
              <a:rPr lang="en-US" dirty="0"/>
              <a:t> </a:t>
            </a:r>
            <a:r>
              <a:rPr lang="en-US" dirty="0" err="1"/>
              <a:t>confesiune</a:t>
            </a:r>
            <a:r>
              <a:rPr lang="en-US" dirty="0"/>
              <a:t> </a:t>
            </a:r>
            <a:r>
              <a:rPr lang="en-US" dirty="0" err="1"/>
              <a:t>sau</a:t>
            </a:r>
            <a:r>
              <a:rPr lang="en-US" dirty="0"/>
              <a:t> </a:t>
            </a:r>
            <a:r>
              <a:rPr lang="en-US" dirty="0" err="1"/>
              <a:t>religie</a:t>
            </a:r>
            <a:r>
              <a:rPr lang="en-US" dirty="0"/>
              <a:t> </a:t>
            </a:r>
            <a:r>
              <a:rPr lang="en-US" dirty="0" err="1"/>
              <a:t>aveti</a:t>
            </a:r>
            <a:r>
              <a:rPr lang="en-US" dirty="0"/>
              <a:t>, </a:t>
            </a:r>
            <a:r>
              <a:rPr lang="en-US" dirty="0" err="1"/>
              <a:t>credeti</a:t>
            </a:r>
            <a:r>
              <a:rPr lang="en-US" dirty="0"/>
              <a:t> in </a:t>
            </a:r>
            <a:r>
              <a:rPr lang="en-US" dirty="0" err="1"/>
              <a:t>Dumnezeu</a:t>
            </a:r>
            <a:r>
              <a:rPr lang="en-US" dirty="0"/>
              <a:t>? </a:t>
            </a:r>
            <a:r>
              <a:rPr lang="en-US" b="1" dirty="0"/>
              <a:t>NU</a:t>
            </a:r>
          </a:p>
          <a:p>
            <a:endParaRPr lang="ro-RO" dirty="0"/>
          </a:p>
        </p:txBody>
      </p:sp>
    </p:spTree>
    <p:extLst>
      <p:ext uri="{BB962C8B-B14F-4D97-AF65-F5344CB8AC3E}">
        <p14:creationId xmlns:p14="http://schemas.microsoft.com/office/powerpoint/2010/main" val="2587561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FDF485A-11DE-43BB-9B35-48E509881866}"/>
              </a:ext>
            </a:extLst>
          </p:cNvPr>
          <p:cNvSpPr txBox="1"/>
          <p:nvPr/>
        </p:nvSpPr>
        <p:spPr>
          <a:xfrm>
            <a:off x="756745" y="1084154"/>
            <a:ext cx="3427157" cy="369332"/>
          </a:xfrm>
          <a:prstGeom prst="rect">
            <a:avLst/>
          </a:prstGeom>
          <a:noFill/>
        </p:spPr>
        <p:txBody>
          <a:bodyPr wrap="none" rtlCol="0">
            <a:spAutoFit/>
          </a:bodyPr>
          <a:lstStyle/>
          <a:p>
            <a:r>
              <a:rPr lang="en-US" dirty="0" err="1"/>
              <a:t>Analiza</a:t>
            </a:r>
            <a:r>
              <a:rPr lang="en-US" dirty="0"/>
              <a:t> socio-</a:t>
            </a:r>
            <a:r>
              <a:rPr lang="en-US" dirty="0" err="1"/>
              <a:t>demografica</a:t>
            </a:r>
            <a:r>
              <a:rPr lang="en-US" dirty="0"/>
              <a:t> – </a:t>
            </a:r>
            <a:r>
              <a:rPr lang="en-US" dirty="0" err="1"/>
              <a:t>Varsta</a:t>
            </a:r>
            <a:endParaRPr lang="ro-RO" dirty="0"/>
          </a:p>
        </p:txBody>
      </p:sp>
      <p:graphicFrame>
        <p:nvGraphicFramePr>
          <p:cNvPr id="8" name="Chart 7">
            <a:extLst>
              <a:ext uri="{FF2B5EF4-FFF2-40B4-BE49-F238E27FC236}">
                <a16:creationId xmlns:a16="http://schemas.microsoft.com/office/drawing/2014/main" id="{BA6F2173-F26F-41BD-AC38-FBB02D655ADA}"/>
              </a:ext>
            </a:extLst>
          </p:cNvPr>
          <p:cNvGraphicFramePr/>
          <p:nvPr>
            <p:extLst>
              <p:ext uri="{D42A27DB-BD31-4B8C-83A1-F6EECF244321}">
                <p14:modId xmlns:p14="http://schemas.microsoft.com/office/powerpoint/2010/main" val="1498897953"/>
              </p:ext>
            </p:extLst>
          </p:nvPr>
        </p:nvGraphicFramePr>
        <p:xfrm>
          <a:off x="1455421" y="1483606"/>
          <a:ext cx="10203180" cy="53743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2C25B20C-65AF-A45A-49BB-4156ED686CF6}"/>
              </a:ext>
            </a:extLst>
          </p:cNvPr>
          <p:cNvSpPr txBox="1"/>
          <p:nvPr/>
        </p:nvSpPr>
        <p:spPr>
          <a:xfrm>
            <a:off x="756745" y="744516"/>
            <a:ext cx="11270414" cy="707886"/>
          </a:xfrm>
          <a:prstGeom prst="rect">
            <a:avLst/>
          </a:prstGeom>
          <a:noFill/>
        </p:spPr>
        <p:txBody>
          <a:bodyPr wrap="square" lIns="91440" tIns="45720" rIns="91440" bIns="45720" rtlCol="0" anchor="t">
            <a:spAutoFit/>
          </a:bodyPr>
          <a:lstStyle/>
          <a:p>
            <a:r>
              <a:rPr lang="it-IT" sz="2000" b="1" dirty="0"/>
              <a:t>Educatia religioasa in scoli:</a:t>
            </a:r>
          </a:p>
          <a:p>
            <a:r>
              <a:rPr lang="it-IT" sz="2000" b="1" i="1" dirty="0">
                <a:latin typeface="Calibri" panose="020F0502020204030204" pitchFamily="34" charset="0"/>
                <a:cs typeface="Calibri" panose="020F0502020204030204" pitchFamily="34" charset="0"/>
              </a:rPr>
              <a:t>									</a:t>
            </a:r>
            <a:r>
              <a:rPr lang="nb-NO" sz="1600" b="1" i="1" dirty="0">
                <a:latin typeface="Calibri" panose="020F0502020204030204" pitchFamily="34" charset="0"/>
                <a:cs typeface="Calibri" panose="020F0502020204030204" pitchFamily="34" charset="0"/>
              </a:rPr>
              <a:t>% din totalul populatiei </a:t>
            </a:r>
          </a:p>
        </p:txBody>
      </p:sp>
    </p:spTree>
    <p:extLst>
      <p:ext uri="{BB962C8B-B14F-4D97-AF65-F5344CB8AC3E}">
        <p14:creationId xmlns:p14="http://schemas.microsoft.com/office/powerpoint/2010/main" val="15745214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BA6F2173-F26F-41BD-AC38-FBB02D655ADA}"/>
              </a:ext>
            </a:extLst>
          </p:cNvPr>
          <p:cNvGraphicFramePr/>
          <p:nvPr>
            <p:extLst>
              <p:ext uri="{D42A27DB-BD31-4B8C-83A1-F6EECF244321}">
                <p14:modId xmlns:p14="http://schemas.microsoft.com/office/powerpoint/2010/main" val="1624790261"/>
              </p:ext>
            </p:extLst>
          </p:nvPr>
        </p:nvGraphicFramePr>
        <p:xfrm>
          <a:off x="1455421" y="1710482"/>
          <a:ext cx="10203180" cy="500600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FDF485A-11DE-43BB-9B35-48E509881866}"/>
              </a:ext>
            </a:extLst>
          </p:cNvPr>
          <p:cNvSpPr txBox="1"/>
          <p:nvPr/>
        </p:nvSpPr>
        <p:spPr>
          <a:xfrm>
            <a:off x="756745" y="1387803"/>
            <a:ext cx="6742551" cy="369332"/>
          </a:xfrm>
          <a:prstGeom prst="rect">
            <a:avLst/>
          </a:prstGeom>
          <a:noFill/>
        </p:spPr>
        <p:txBody>
          <a:bodyPr wrap="none" rtlCol="0">
            <a:spAutoFit/>
          </a:bodyPr>
          <a:lstStyle/>
          <a:p>
            <a:r>
              <a:rPr lang="en-US" dirty="0" err="1"/>
              <a:t>Analiza</a:t>
            </a:r>
            <a:r>
              <a:rPr lang="en-US" dirty="0"/>
              <a:t> socio-</a:t>
            </a:r>
            <a:r>
              <a:rPr lang="en-US" dirty="0" err="1"/>
              <a:t>demografica</a:t>
            </a:r>
            <a:r>
              <a:rPr lang="en-US" dirty="0"/>
              <a:t> – </a:t>
            </a:r>
            <a:r>
              <a:rPr lang="it-IT" dirty="0"/>
              <a:t>Dvs. va considerati o persoana religioasa?</a:t>
            </a:r>
            <a:r>
              <a:rPr lang="en-US" dirty="0"/>
              <a:t> </a:t>
            </a:r>
            <a:endParaRPr lang="ro-RO" dirty="0"/>
          </a:p>
        </p:txBody>
      </p:sp>
      <p:sp>
        <p:nvSpPr>
          <p:cNvPr id="3" name="TextBox 2">
            <a:extLst>
              <a:ext uri="{FF2B5EF4-FFF2-40B4-BE49-F238E27FC236}">
                <a16:creationId xmlns:a16="http://schemas.microsoft.com/office/drawing/2014/main" id="{B39A08A0-DC50-5F76-0775-D19875961A63}"/>
              </a:ext>
            </a:extLst>
          </p:cNvPr>
          <p:cNvSpPr txBox="1"/>
          <p:nvPr/>
        </p:nvSpPr>
        <p:spPr>
          <a:xfrm>
            <a:off x="756745" y="694819"/>
            <a:ext cx="11270414" cy="1015663"/>
          </a:xfrm>
          <a:prstGeom prst="rect">
            <a:avLst/>
          </a:prstGeom>
          <a:noFill/>
        </p:spPr>
        <p:txBody>
          <a:bodyPr wrap="square" lIns="91440" tIns="45720" rIns="91440" bIns="45720" rtlCol="0" anchor="t">
            <a:spAutoFit/>
          </a:bodyPr>
          <a:lstStyle/>
          <a:p>
            <a:r>
              <a:rPr lang="it-IT" sz="2000" b="1" dirty="0"/>
              <a:t>Credeti ca romanii/moldovenii din R. Moldova trebuie sa faca parte din Mitropolia subordonata Bisericii Ortodoxe Romane sau din Mitropolia subordonata Bisericii Ortodoxe Ruse?</a:t>
            </a:r>
          </a:p>
          <a:p>
            <a:r>
              <a:rPr lang="it-IT" sz="2000" b="1" i="1" dirty="0">
                <a:latin typeface="Calibri" panose="020F0502020204030204" pitchFamily="34" charset="0"/>
                <a:cs typeface="Calibri" panose="020F0502020204030204" pitchFamily="34" charset="0"/>
              </a:rPr>
              <a:t>									</a:t>
            </a:r>
            <a:r>
              <a:rPr lang="nb-NO" sz="1600" b="1" i="1" dirty="0">
                <a:latin typeface="Calibri" panose="020F0502020204030204" pitchFamily="34" charset="0"/>
                <a:cs typeface="Calibri" panose="020F0502020204030204" pitchFamily="34" charset="0"/>
              </a:rPr>
              <a:t>% din totalul populatiei </a:t>
            </a:r>
          </a:p>
        </p:txBody>
      </p:sp>
    </p:spTree>
    <p:extLst>
      <p:ext uri="{BB962C8B-B14F-4D97-AF65-F5344CB8AC3E}">
        <p14:creationId xmlns:p14="http://schemas.microsoft.com/office/powerpoint/2010/main" val="2937297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524A058D-85D7-419F-81CE-F87494C85EFD}"/>
              </a:ext>
            </a:extLst>
          </p:cNvPr>
          <p:cNvSpPr txBox="1">
            <a:spLocks/>
          </p:cNvSpPr>
          <p:nvPr/>
        </p:nvSpPr>
        <p:spPr>
          <a:xfrm>
            <a:off x="585952" y="708219"/>
            <a:ext cx="11020096" cy="8076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000" b="1" dirty="0">
                <a:latin typeface="Calibri" panose="020F0502020204030204" pitchFamily="34" charset="0"/>
                <a:cs typeface="Calibri" panose="020F0502020204030204" pitchFamily="34" charset="0"/>
              </a:rPr>
              <a:t>Dvs.vă considerați o persoană religioasă?</a:t>
            </a:r>
            <a:endParaRPr lang="en-US" sz="2800" b="1" dirty="0">
              <a:latin typeface="Calibri" panose="020F0502020204030204" pitchFamily="34" charset="0"/>
              <a:cs typeface="Calibri" panose="020F0502020204030204" pitchFamily="34" charset="0"/>
            </a:endParaRPr>
          </a:p>
          <a:p>
            <a:pPr algn="r"/>
            <a:r>
              <a:rPr lang="nb-NO" sz="1600" b="1" i="1" dirty="0">
                <a:latin typeface="Calibri"/>
                <a:cs typeface="Calibri"/>
              </a:rPr>
              <a:t>% din totalul populatiei</a:t>
            </a:r>
            <a:endParaRPr lang="ro-RO" sz="2000" b="1" i="1" dirty="0">
              <a:latin typeface="Calibri" panose="020F0502020204030204" pitchFamily="34" charset="0"/>
              <a:cs typeface="Calibri" panose="020F0502020204030204" pitchFamily="34" charset="0"/>
            </a:endParaRPr>
          </a:p>
        </p:txBody>
      </p:sp>
      <p:graphicFrame>
        <p:nvGraphicFramePr>
          <p:cNvPr id="2" name="Chart 1">
            <a:extLst>
              <a:ext uri="{FF2B5EF4-FFF2-40B4-BE49-F238E27FC236}">
                <a16:creationId xmlns:a16="http://schemas.microsoft.com/office/drawing/2014/main" id="{B0680D8C-09EF-61B7-E460-3C8955C1019C}"/>
              </a:ext>
            </a:extLst>
          </p:cNvPr>
          <p:cNvGraphicFramePr/>
          <p:nvPr>
            <p:extLst>
              <p:ext uri="{D42A27DB-BD31-4B8C-83A1-F6EECF244321}">
                <p14:modId xmlns:p14="http://schemas.microsoft.com/office/powerpoint/2010/main" val="4185200724"/>
              </p:ext>
            </p:extLst>
          </p:nvPr>
        </p:nvGraphicFramePr>
        <p:xfrm>
          <a:off x="865090" y="1476615"/>
          <a:ext cx="9825608" cy="51240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4512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31DA919-0F10-413F-BFF9-4D4123693F12}"/>
              </a:ext>
            </a:extLst>
          </p:cNvPr>
          <p:cNvGraphicFramePr/>
          <p:nvPr>
            <p:extLst>
              <p:ext uri="{D42A27DB-BD31-4B8C-83A1-F6EECF244321}">
                <p14:modId xmlns:p14="http://schemas.microsoft.com/office/powerpoint/2010/main" val="795037213"/>
              </p:ext>
            </p:extLst>
          </p:nvPr>
        </p:nvGraphicFramePr>
        <p:xfrm>
          <a:off x="865090" y="1476615"/>
          <a:ext cx="9825608" cy="512407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6911267-E8E8-F5BD-7993-0306F3239231}"/>
              </a:ext>
            </a:extLst>
          </p:cNvPr>
          <p:cNvSpPr txBox="1"/>
          <p:nvPr/>
        </p:nvSpPr>
        <p:spPr>
          <a:xfrm>
            <a:off x="630358" y="787731"/>
            <a:ext cx="11396801" cy="1015663"/>
          </a:xfrm>
          <a:prstGeom prst="rect">
            <a:avLst/>
          </a:prstGeom>
          <a:noFill/>
        </p:spPr>
        <p:txBody>
          <a:bodyPr wrap="square" lIns="91440" tIns="45720" rIns="91440" bIns="45720" rtlCol="0" anchor="t">
            <a:spAutoFit/>
          </a:bodyPr>
          <a:lstStyle/>
          <a:p>
            <a:r>
              <a:rPr lang="pt-BR" sz="2000" b="1" dirty="0"/>
              <a:t>Dumneavoastră, indiferent ce confesiune sau religie aveți, credeți în Dumnezeu?</a:t>
            </a:r>
          </a:p>
          <a:p>
            <a:endParaRPr lang="en-US" sz="2400" b="1" dirty="0">
              <a:latin typeface="Calibri" panose="020F0502020204030204" pitchFamily="34" charset="0"/>
              <a:cs typeface="Calibri" panose="020F0502020204030204" pitchFamily="34" charset="0"/>
            </a:endParaRPr>
          </a:p>
          <a:p>
            <a:pPr algn="r"/>
            <a:r>
              <a:rPr lang="nb-NO" sz="1600" b="1" i="1" dirty="0">
                <a:latin typeface="Calibri" panose="020F0502020204030204" pitchFamily="34" charset="0"/>
                <a:cs typeface="Calibri" panose="020F0502020204030204" pitchFamily="34" charset="0"/>
              </a:rPr>
              <a:t>% din totalul populatiei</a:t>
            </a:r>
          </a:p>
        </p:txBody>
      </p:sp>
    </p:spTree>
    <p:extLst>
      <p:ext uri="{BB962C8B-B14F-4D97-AF65-F5344CB8AC3E}">
        <p14:creationId xmlns:p14="http://schemas.microsoft.com/office/powerpoint/2010/main" val="34666790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31DA919-0F10-413F-BFF9-4D4123693F12}"/>
              </a:ext>
            </a:extLst>
          </p:cNvPr>
          <p:cNvGraphicFramePr/>
          <p:nvPr>
            <p:extLst>
              <p:ext uri="{D42A27DB-BD31-4B8C-83A1-F6EECF244321}">
                <p14:modId xmlns:p14="http://schemas.microsoft.com/office/powerpoint/2010/main" val="222048329"/>
              </p:ext>
            </p:extLst>
          </p:nvPr>
        </p:nvGraphicFramePr>
        <p:xfrm>
          <a:off x="865090" y="1476615"/>
          <a:ext cx="9825608" cy="512407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B2519771-6D70-A245-F56E-2250D827F75B}"/>
              </a:ext>
            </a:extLst>
          </p:cNvPr>
          <p:cNvSpPr txBox="1"/>
          <p:nvPr/>
        </p:nvSpPr>
        <p:spPr>
          <a:xfrm>
            <a:off x="630358" y="787731"/>
            <a:ext cx="11396801" cy="954107"/>
          </a:xfrm>
          <a:prstGeom prst="rect">
            <a:avLst/>
          </a:prstGeom>
          <a:noFill/>
        </p:spPr>
        <p:txBody>
          <a:bodyPr wrap="square" lIns="91440" tIns="45720" rIns="91440" bIns="45720" rtlCol="0" anchor="t">
            <a:spAutoFit/>
          </a:bodyPr>
          <a:lstStyle/>
          <a:p>
            <a:r>
              <a:rPr lang="pt-BR" sz="2000" b="1" dirty="0"/>
              <a:t>Participați la slujbe religioase (mergeți la biserică/lăcaș de cult) (ne referim la biserica specifică religiei/ confesiunii subiectului) ?</a:t>
            </a:r>
            <a:endParaRPr lang="en-US" sz="2400" b="1" dirty="0">
              <a:latin typeface="Calibri" panose="020F0502020204030204" pitchFamily="34" charset="0"/>
              <a:cs typeface="Calibri" panose="020F0502020204030204" pitchFamily="34" charset="0"/>
            </a:endParaRPr>
          </a:p>
          <a:p>
            <a:pPr algn="r"/>
            <a:r>
              <a:rPr lang="nb-NO" sz="1600" b="1" i="1" dirty="0">
                <a:latin typeface="Calibri" panose="020F0502020204030204" pitchFamily="34" charset="0"/>
                <a:cs typeface="Calibri" panose="020F0502020204030204" pitchFamily="34" charset="0"/>
              </a:rPr>
              <a:t>% din totalul populatiei</a:t>
            </a:r>
          </a:p>
        </p:txBody>
      </p:sp>
    </p:spTree>
    <p:extLst>
      <p:ext uri="{BB962C8B-B14F-4D97-AF65-F5344CB8AC3E}">
        <p14:creationId xmlns:p14="http://schemas.microsoft.com/office/powerpoint/2010/main" val="3826630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31DA919-0F10-413F-BFF9-4D4123693F12}"/>
              </a:ext>
            </a:extLst>
          </p:cNvPr>
          <p:cNvGraphicFramePr/>
          <p:nvPr>
            <p:extLst>
              <p:ext uri="{D42A27DB-BD31-4B8C-83A1-F6EECF244321}">
                <p14:modId xmlns:p14="http://schemas.microsoft.com/office/powerpoint/2010/main" val="1380308800"/>
              </p:ext>
            </p:extLst>
          </p:nvPr>
        </p:nvGraphicFramePr>
        <p:xfrm>
          <a:off x="865090" y="1476615"/>
          <a:ext cx="9825608" cy="512407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0C108C6-F5D8-9796-905C-464765E6DC8F}"/>
              </a:ext>
            </a:extLst>
          </p:cNvPr>
          <p:cNvSpPr txBox="1"/>
          <p:nvPr/>
        </p:nvSpPr>
        <p:spPr>
          <a:xfrm>
            <a:off x="756745" y="853845"/>
            <a:ext cx="11270414" cy="646331"/>
          </a:xfrm>
          <a:prstGeom prst="rect">
            <a:avLst/>
          </a:prstGeom>
          <a:noFill/>
        </p:spPr>
        <p:txBody>
          <a:bodyPr wrap="square" lIns="91440" tIns="45720" rIns="91440" bIns="45720" rtlCol="0" anchor="t">
            <a:spAutoFit/>
          </a:bodyPr>
          <a:lstStyle/>
          <a:p>
            <a:pPr algn="just"/>
            <a:r>
              <a:rPr lang="it-IT" sz="2000" b="1" dirty="0"/>
              <a:t>Dvs. obișnuiți să spuneți rugăciuni? </a:t>
            </a:r>
          </a:p>
          <a:p>
            <a:pPr algn="r"/>
            <a:r>
              <a:rPr lang="nb-NO" sz="1600" b="1" i="1" dirty="0">
                <a:latin typeface="Calibri" panose="020F0502020204030204" pitchFamily="34" charset="0"/>
                <a:cs typeface="Calibri" panose="020F0502020204030204" pitchFamily="34" charset="0"/>
              </a:rPr>
              <a:t>% din totalul populatiei</a:t>
            </a:r>
          </a:p>
        </p:txBody>
      </p:sp>
    </p:spTree>
    <p:extLst>
      <p:ext uri="{BB962C8B-B14F-4D97-AF65-F5344CB8AC3E}">
        <p14:creationId xmlns:p14="http://schemas.microsoft.com/office/powerpoint/2010/main" val="2155503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31DA919-0F10-413F-BFF9-4D4123693F12}"/>
              </a:ext>
            </a:extLst>
          </p:cNvPr>
          <p:cNvGraphicFramePr/>
          <p:nvPr>
            <p:extLst>
              <p:ext uri="{D42A27DB-BD31-4B8C-83A1-F6EECF244321}">
                <p14:modId xmlns:p14="http://schemas.microsoft.com/office/powerpoint/2010/main" val="3585543834"/>
              </p:ext>
            </p:extLst>
          </p:nvPr>
        </p:nvGraphicFramePr>
        <p:xfrm>
          <a:off x="865090" y="1476615"/>
          <a:ext cx="8044775" cy="512407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524A058D-85D7-419F-81CE-F87494C85EFD}"/>
              </a:ext>
            </a:extLst>
          </p:cNvPr>
          <p:cNvSpPr txBox="1">
            <a:spLocks/>
          </p:cNvSpPr>
          <p:nvPr/>
        </p:nvSpPr>
        <p:spPr>
          <a:xfrm>
            <a:off x="585952" y="887753"/>
            <a:ext cx="11020096" cy="807624"/>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b="1" dirty="0">
                <a:latin typeface="Calibri" panose="020F0502020204030204" pitchFamily="34" charset="0"/>
                <a:cs typeface="Calibri" panose="020F0502020204030204" pitchFamily="34" charset="0"/>
              </a:rPr>
              <a:t>Cum </a:t>
            </a:r>
            <a:r>
              <a:rPr lang="en-US" sz="2000" b="1" dirty="0" err="1">
                <a:latin typeface="Calibri" panose="020F0502020204030204" pitchFamily="34" charset="0"/>
                <a:cs typeface="Calibri" panose="020F0502020204030204" pitchFamily="34" charset="0"/>
              </a:rPr>
              <a:t>credeți</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că</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este</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poporul</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român</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astăzi</a:t>
            </a:r>
            <a:r>
              <a:rPr lang="en-US" sz="2000" b="1" dirty="0">
                <a:latin typeface="Calibri" panose="020F0502020204030204" pitchFamily="34" charset="0"/>
                <a:cs typeface="Calibri" panose="020F0502020204030204" pitchFamily="34" charset="0"/>
              </a:rPr>
              <a:t>, din </a:t>
            </a:r>
            <a:r>
              <a:rPr lang="en-US" sz="2000" b="1" dirty="0" err="1">
                <a:latin typeface="Calibri" panose="020F0502020204030204" pitchFamily="34" charset="0"/>
                <a:cs typeface="Calibri" panose="020F0502020204030204" pitchFamily="34" charset="0"/>
              </a:rPr>
              <a:t>punct</a:t>
            </a:r>
            <a:r>
              <a:rPr lang="en-US" sz="2000" b="1" dirty="0">
                <a:latin typeface="Calibri" panose="020F0502020204030204" pitchFamily="34" charset="0"/>
                <a:cs typeface="Calibri" panose="020F0502020204030204" pitchFamily="34" charset="0"/>
              </a:rPr>
              <a:t> de </a:t>
            </a:r>
            <a:r>
              <a:rPr lang="en-US" sz="2000" b="1" dirty="0" err="1">
                <a:latin typeface="Calibri" panose="020F0502020204030204" pitchFamily="34" charset="0"/>
                <a:cs typeface="Calibri" panose="020F0502020204030204" pitchFamily="34" charset="0"/>
              </a:rPr>
              <a:t>vedere</a:t>
            </a:r>
            <a:r>
              <a:rPr lang="en-US" sz="2000" b="1" dirty="0">
                <a:latin typeface="Calibri" panose="020F0502020204030204" pitchFamily="34" charset="0"/>
                <a:cs typeface="Calibri" panose="020F0502020204030204" pitchFamily="34" charset="0"/>
              </a:rPr>
              <a:t> al </a:t>
            </a:r>
            <a:r>
              <a:rPr lang="en-US" sz="2000" b="1" dirty="0" err="1">
                <a:latin typeface="Calibri" panose="020F0502020204030204" pitchFamily="34" charset="0"/>
                <a:cs typeface="Calibri" panose="020F0502020204030204" pitchFamily="34" charset="0"/>
              </a:rPr>
              <a:t>religiei</a:t>
            </a:r>
            <a:r>
              <a:rPr lang="en-US" sz="2000" b="1" dirty="0">
                <a:latin typeface="Calibri" panose="020F0502020204030204" pitchFamily="34" charset="0"/>
                <a:cs typeface="Calibri" panose="020F0502020204030204" pitchFamily="34" charset="0"/>
              </a:rPr>
              <a:t>:</a:t>
            </a:r>
          </a:p>
          <a:p>
            <a:endParaRPr lang="en-US" sz="2800" dirty="0">
              <a:latin typeface="Calibri" panose="020F0502020204030204" pitchFamily="34" charset="0"/>
              <a:cs typeface="Calibri" panose="020F0502020204030204" pitchFamily="34" charset="0"/>
            </a:endParaRPr>
          </a:p>
          <a:p>
            <a:pPr algn="r"/>
            <a:r>
              <a:rPr lang="nb-NO" sz="1600" b="1" i="1" dirty="0">
                <a:latin typeface="Calibri"/>
                <a:cs typeface="Calibri"/>
              </a:rPr>
              <a:t>% din totalul populatiei</a:t>
            </a:r>
            <a:endParaRPr lang="ro-RO" sz="20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28614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31DA919-0F10-413F-BFF9-4D4123693F12}"/>
              </a:ext>
            </a:extLst>
          </p:cNvPr>
          <p:cNvGraphicFramePr/>
          <p:nvPr>
            <p:extLst>
              <p:ext uri="{D42A27DB-BD31-4B8C-83A1-F6EECF244321}">
                <p14:modId xmlns:p14="http://schemas.microsoft.com/office/powerpoint/2010/main" val="2125632600"/>
              </p:ext>
            </p:extLst>
          </p:nvPr>
        </p:nvGraphicFramePr>
        <p:xfrm>
          <a:off x="865090" y="1476615"/>
          <a:ext cx="9825608" cy="512407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82E7BDE-F034-4C2E-B1E8-9C51E108DC42}"/>
              </a:ext>
            </a:extLst>
          </p:cNvPr>
          <p:cNvSpPr txBox="1"/>
          <p:nvPr/>
        </p:nvSpPr>
        <p:spPr>
          <a:xfrm>
            <a:off x="756745" y="853845"/>
            <a:ext cx="11270414" cy="646331"/>
          </a:xfrm>
          <a:prstGeom prst="rect">
            <a:avLst/>
          </a:prstGeom>
          <a:noFill/>
        </p:spPr>
        <p:txBody>
          <a:bodyPr wrap="square" lIns="91440" tIns="45720" rIns="91440" bIns="45720" rtlCol="0" anchor="t">
            <a:spAutoFit/>
          </a:bodyPr>
          <a:lstStyle/>
          <a:p>
            <a:r>
              <a:rPr lang="it-IT" sz="2000" b="1" dirty="0"/>
              <a:t>Educația religioasă în școli:</a:t>
            </a:r>
          </a:p>
          <a:p>
            <a:pPr algn="r"/>
            <a:r>
              <a:rPr lang="nb-NO" sz="1600" b="1" i="1" dirty="0">
                <a:latin typeface="Calibri" panose="020F0502020204030204" pitchFamily="34" charset="0"/>
                <a:cs typeface="Calibri" panose="020F0502020204030204" pitchFamily="34" charset="0"/>
              </a:rPr>
              <a:t>% din totalul populatiei </a:t>
            </a:r>
          </a:p>
        </p:txBody>
      </p:sp>
    </p:spTree>
    <p:extLst>
      <p:ext uri="{BB962C8B-B14F-4D97-AF65-F5344CB8AC3E}">
        <p14:creationId xmlns:p14="http://schemas.microsoft.com/office/powerpoint/2010/main" val="36836555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31DA919-0F10-413F-BFF9-4D4123693F12}"/>
              </a:ext>
            </a:extLst>
          </p:cNvPr>
          <p:cNvGraphicFramePr/>
          <p:nvPr>
            <p:extLst>
              <p:ext uri="{D42A27DB-BD31-4B8C-83A1-F6EECF244321}">
                <p14:modId xmlns:p14="http://schemas.microsoft.com/office/powerpoint/2010/main" val="964403158"/>
              </p:ext>
            </p:extLst>
          </p:nvPr>
        </p:nvGraphicFramePr>
        <p:xfrm>
          <a:off x="865090" y="1476615"/>
          <a:ext cx="9825608" cy="512407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337A9ABC-F7EC-4363-1367-B55CB30818AA}"/>
              </a:ext>
            </a:extLst>
          </p:cNvPr>
          <p:cNvSpPr txBox="1"/>
          <p:nvPr/>
        </p:nvSpPr>
        <p:spPr>
          <a:xfrm>
            <a:off x="756745" y="853845"/>
            <a:ext cx="11270414" cy="646331"/>
          </a:xfrm>
          <a:prstGeom prst="rect">
            <a:avLst/>
          </a:prstGeom>
          <a:noFill/>
        </p:spPr>
        <p:txBody>
          <a:bodyPr wrap="square" lIns="91440" tIns="45720" rIns="91440" bIns="45720" rtlCol="0" anchor="t">
            <a:spAutoFit/>
          </a:bodyPr>
          <a:lstStyle/>
          <a:p>
            <a:r>
              <a:rPr lang="it-IT" sz="2000" b="1" dirty="0"/>
              <a:t>Ați vota un politician care se declară public ateu?</a:t>
            </a:r>
          </a:p>
          <a:p>
            <a:pPr algn="r"/>
            <a:r>
              <a:rPr lang="nb-NO" sz="1600" b="1" i="1" dirty="0">
                <a:latin typeface="Calibri" panose="020F0502020204030204" pitchFamily="34" charset="0"/>
                <a:cs typeface="Calibri" panose="020F0502020204030204" pitchFamily="34" charset="0"/>
              </a:rPr>
              <a:t>% din totalul populatiei </a:t>
            </a:r>
          </a:p>
        </p:txBody>
      </p:sp>
    </p:spTree>
    <p:extLst>
      <p:ext uri="{BB962C8B-B14F-4D97-AF65-F5344CB8AC3E}">
        <p14:creationId xmlns:p14="http://schemas.microsoft.com/office/powerpoint/2010/main" val="1968384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31DA919-0F10-413F-BFF9-4D4123693F12}"/>
              </a:ext>
            </a:extLst>
          </p:cNvPr>
          <p:cNvGraphicFramePr/>
          <p:nvPr>
            <p:extLst>
              <p:ext uri="{D42A27DB-BD31-4B8C-83A1-F6EECF244321}">
                <p14:modId xmlns:p14="http://schemas.microsoft.com/office/powerpoint/2010/main" val="2597413384"/>
              </p:ext>
            </p:extLst>
          </p:nvPr>
        </p:nvGraphicFramePr>
        <p:xfrm>
          <a:off x="1606069" y="1633200"/>
          <a:ext cx="8044775" cy="512407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37B20BB-694E-4BD6-B677-4D591A5CEB0A}"/>
              </a:ext>
            </a:extLst>
          </p:cNvPr>
          <p:cNvSpPr txBox="1"/>
          <p:nvPr/>
        </p:nvSpPr>
        <p:spPr>
          <a:xfrm>
            <a:off x="630358" y="787731"/>
            <a:ext cx="11396801" cy="646331"/>
          </a:xfrm>
          <a:prstGeom prst="rect">
            <a:avLst/>
          </a:prstGeom>
          <a:noFill/>
        </p:spPr>
        <p:txBody>
          <a:bodyPr wrap="square" lIns="91440" tIns="45720" rIns="91440" bIns="45720" rtlCol="0" anchor="t">
            <a:spAutoFit/>
          </a:bodyPr>
          <a:lstStyle/>
          <a:p>
            <a:r>
              <a:rPr lang="pt-BR" sz="2000" b="1" dirty="0"/>
              <a:t>Dvs.vă considerați o persoană religioasă?</a:t>
            </a:r>
            <a:endParaRPr lang="en-US" sz="2400" b="1" dirty="0">
              <a:latin typeface="Calibri" panose="020F0502020204030204" pitchFamily="34" charset="0"/>
              <a:cs typeface="Calibri" panose="020F0502020204030204" pitchFamily="34" charset="0"/>
            </a:endParaRPr>
          </a:p>
          <a:p>
            <a:pPr algn="r"/>
            <a:r>
              <a:rPr lang="nb-NO" sz="1600" b="1" i="1" dirty="0">
                <a:latin typeface="Calibri" panose="020F0502020204030204" pitchFamily="34" charset="0"/>
                <a:cs typeface="Calibri" panose="020F0502020204030204" pitchFamily="34" charset="0"/>
              </a:rPr>
              <a:t>% din totalul populatiei </a:t>
            </a:r>
          </a:p>
        </p:txBody>
      </p:sp>
    </p:spTree>
    <p:extLst>
      <p:ext uri="{BB962C8B-B14F-4D97-AF65-F5344CB8AC3E}">
        <p14:creationId xmlns:p14="http://schemas.microsoft.com/office/powerpoint/2010/main" val="825539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31DA919-0F10-413F-BFF9-4D4123693F12}"/>
              </a:ext>
            </a:extLst>
          </p:cNvPr>
          <p:cNvGraphicFramePr/>
          <p:nvPr>
            <p:extLst>
              <p:ext uri="{D42A27DB-BD31-4B8C-83A1-F6EECF244321}">
                <p14:modId xmlns:p14="http://schemas.microsoft.com/office/powerpoint/2010/main" val="1089817945"/>
              </p:ext>
            </p:extLst>
          </p:nvPr>
        </p:nvGraphicFramePr>
        <p:xfrm>
          <a:off x="1606069" y="1633200"/>
          <a:ext cx="8044775" cy="512407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37B20BB-694E-4BD6-B677-4D591A5CEB0A}"/>
              </a:ext>
            </a:extLst>
          </p:cNvPr>
          <p:cNvSpPr txBox="1"/>
          <p:nvPr/>
        </p:nvSpPr>
        <p:spPr>
          <a:xfrm>
            <a:off x="630358" y="787731"/>
            <a:ext cx="11396801" cy="1015663"/>
          </a:xfrm>
          <a:prstGeom prst="rect">
            <a:avLst/>
          </a:prstGeom>
          <a:noFill/>
        </p:spPr>
        <p:txBody>
          <a:bodyPr wrap="square" lIns="91440" tIns="45720" rIns="91440" bIns="45720" rtlCol="0" anchor="t">
            <a:spAutoFit/>
          </a:bodyPr>
          <a:lstStyle/>
          <a:p>
            <a:r>
              <a:rPr lang="pt-BR" sz="2000" b="1" dirty="0"/>
              <a:t>Ne puteți detalia puțin atitudinea dvs. față de religie?</a:t>
            </a:r>
          </a:p>
          <a:p>
            <a:endParaRPr lang="en-US" sz="2400" dirty="0">
              <a:latin typeface="Calibri" panose="020F0502020204030204" pitchFamily="34" charset="0"/>
              <a:cs typeface="Calibri" panose="020F0502020204030204" pitchFamily="34" charset="0"/>
            </a:endParaRPr>
          </a:p>
          <a:p>
            <a:pPr algn="r"/>
            <a:r>
              <a:rPr lang="nb-NO" sz="1600" b="1" i="1" dirty="0">
                <a:latin typeface="Calibri" panose="020F0502020204030204" pitchFamily="34" charset="0"/>
                <a:cs typeface="Calibri" panose="020F0502020204030204" pitchFamily="34" charset="0"/>
              </a:rPr>
              <a:t>% din totalul celor ce au spus ca nu se prea considera/nu prea sunt persoane religioase</a:t>
            </a:r>
          </a:p>
        </p:txBody>
      </p:sp>
    </p:spTree>
    <p:extLst>
      <p:ext uri="{BB962C8B-B14F-4D97-AF65-F5344CB8AC3E}">
        <p14:creationId xmlns:p14="http://schemas.microsoft.com/office/powerpoint/2010/main" val="2206820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31DA919-0F10-413F-BFF9-4D4123693F12}"/>
              </a:ext>
            </a:extLst>
          </p:cNvPr>
          <p:cNvGraphicFramePr/>
          <p:nvPr>
            <p:extLst>
              <p:ext uri="{D42A27DB-BD31-4B8C-83A1-F6EECF244321}">
                <p14:modId xmlns:p14="http://schemas.microsoft.com/office/powerpoint/2010/main" val="2841751639"/>
              </p:ext>
            </p:extLst>
          </p:nvPr>
        </p:nvGraphicFramePr>
        <p:xfrm>
          <a:off x="1606069" y="1633200"/>
          <a:ext cx="8044775" cy="512407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37B20BB-694E-4BD6-B677-4D591A5CEB0A}"/>
              </a:ext>
            </a:extLst>
          </p:cNvPr>
          <p:cNvSpPr txBox="1"/>
          <p:nvPr/>
        </p:nvSpPr>
        <p:spPr>
          <a:xfrm>
            <a:off x="630358" y="787731"/>
            <a:ext cx="11396801" cy="1015663"/>
          </a:xfrm>
          <a:prstGeom prst="rect">
            <a:avLst/>
          </a:prstGeom>
          <a:noFill/>
        </p:spPr>
        <p:txBody>
          <a:bodyPr wrap="square" lIns="91440" tIns="45720" rIns="91440" bIns="45720" rtlCol="0" anchor="t">
            <a:spAutoFit/>
          </a:bodyPr>
          <a:lstStyle/>
          <a:p>
            <a:r>
              <a:rPr lang="pt-BR" sz="2000" b="1" dirty="0"/>
              <a:t>Dumneavoastră, indiferent ce confesiune sau religie aveți, credeți în Dumnezeu?</a:t>
            </a:r>
          </a:p>
          <a:p>
            <a:endParaRPr lang="en-US" sz="2400" dirty="0">
              <a:latin typeface="Calibri" panose="020F0502020204030204" pitchFamily="34" charset="0"/>
              <a:cs typeface="Calibri" panose="020F0502020204030204" pitchFamily="34" charset="0"/>
            </a:endParaRPr>
          </a:p>
          <a:p>
            <a:pPr algn="r"/>
            <a:r>
              <a:rPr lang="nb-NO" sz="1600" b="1" i="1" dirty="0">
                <a:latin typeface="Calibri" panose="020F0502020204030204" pitchFamily="34" charset="0"/>
                <a:cs typeface="Calibri" panose="020F0502020204030204" pitchFamily="34" charset="0"/>
              </a:rPr>
              <a:t>% din totalul populatiei</a:t>
            </a:r>
          </a:p>
        </p:txBody>
      </p:sp>
    </p:spTree>
    <p:extLst>
      <p:ext uri="{BB962C8B-B14F-4D97-AF65-F5344CB8AC3E}">
        <p14:creationId xmlns:p14="http://schemas.microsoft.com/office/powerpoint/2010/main" val="1153441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31DA919-0F10-413F-BFF9-4D4123693F12}"/>
              </a:ext>
            </a:extLst>
          </p:cNvPr>
          <p:cNvGraphicFramePr/>
          <p:nvPr>
            <p:extLst>
              <p:ext uri="{D42A27DB-BD31-4B8C-83A1-F6EECF244321}">
                <p14:modId xmlns:p14="http://schemas.microsoft.com/office/powerpoint/2010/main" val="1832165962"/>
              </p:ext>
            </p:extLst>
          </p:nvPr>
        </p:nvGraphicFramePr>
        <p:xfrm>
          <a:off x="1606069" y="1633200"/>
          <a:ext cx="8044775" cy="512407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EC1B1A9-1FD9-43EA-91E9-CE0FC5B8E0D8}"/>
              </a:ext>
            </a:extLst>
          </p:cNvPr>
          <p:cNvSpPr txBox="1">
            <a:spLocks/>
          </p:cNvSpPr>
          <p:nvPr/>
        </p:nvSpPr>
        <p:spPr>
          <a:xfrm>
            <a:off x="491101" y="522513"/>
            <a:ext cx="11536058" cy="53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37B20BB-694E-4BD6-B677-4D591A5CEB0A}"/>
              </a:ext>
            </a:extLst>
          </p:cNvPr>
          <p:cNvSpPr txBox="1"/>
          <p:nvPr/>
        </p:nvSpPr>
        <p:spPr>
          <a:xfrm>
            <a:off x="630358" y="787731"/>
            <a:ext cx="11396801" cy="954107"/>
          </a:xfrm>
          <a:prstGeom prst="rect">
            <a:avLst/>
          </a:prstGeom>
          <a:noFill/>
        </p:spPr>
        <p:txBody>
          <a:bodyPr wrap="square" lIns="91440" tIns="45720" rIns="91440" bIns="45720" rtlCol="0" anchor="t">
            <a:spAutoFit/>
          </a:bodyPr>
          <a:lstStyle/>
          <a:p>
            <a:r>
              <a:rPr lang="pt-BR" sz="2000" b="1" dirty="0"/>
              <a:t>Participați la slujbe religioase (mergeți la biserică/lăcaș de cult) (ne referim la biserica specifică religiei/ confesiunii subiectului) ?</a:t>
            </a:r>
            <a:endParaRPr lang="en-US" sz="2400" b="1" dirty="0">
              <a:latin typeface="Calibri" panose="020F0502020204030204" pitchFamily="34" charset="0"/>
              <a:cs typeface="Calibri" panose="020F0502020204030204" pitchFamily="34" charset="0"/>
            </a:endParaRPr>
          </a:p>
          <a:p>
            <a:pPr algn="r"/>
            <a:r>
              <a:rPr lang="nb-NO" sz="1600" b="1" i="1" dirty="0">
                <a:latin typeface="Calibri" panose="020F0502020204030204" pitchFamily="34" charset="0"/>
                <a:cs typeface="Calibri" panose="020F0502020204030204" pitchFamily="34" charset="0"/>
              </a:rPr>
              <a:t>% din totalul populatiei</a:t>
            </a:r>
          </a:p>
        </p:txBody>
      </p:sp>
    </p:spTree>
    <p:extLst>
      <p:ext uri="{BB962C8B-B14F-4D97-AF65-F5344CB8AC3E}">
        <p14:creationId xmlns:p14="http://schemas.microsoft.com/office/powerpoint/2010/main" val="2422188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3EE45382468C48B8B657A3A9077311" ma:contentTypeVersion="4" ma:contentTypeDescription="Create a new document." ma:contentTypeScope="" ma:versionID="7f157df157a6b4af00c433e45dc13c12">
  <xsd:schema xmlns:xsd="http://www.w3.org/2001/XMLSchema" xmlns:xs="http://www.w3.org/2001/XMLSchema" xmlns:p="http://schemas.microsoft.com/office/2006/metadata/properties" xmlns:ns3="b3335aaf-f198-463d-817a-4b0a1e901213" targetNamespace="http://schemas.microsoft.com/office/2006/metadata/properties" ma:root="true" ma:fieldsID="e65949ab8480f648509c61425b5925ad" ns3:_="">
    <xsd:import namespace="b3335aaf-f198-463d-817a-4b0a1e90121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335aaf-f198-463d-817a-4b0a1e9012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804916-CA49-47BC-AF9D-9C8A747801F6}">
  <ds:schemaRefs>
    <ds:schemaRef ds:uri="b3335aaf-f198-463d-817a-4b0a1e901213"/>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BBC30B8A-0550-4CDE-9131-044BC354549A}">
  <ds:schemaRefs>
    <ds:schemaRef ds:uri="http://schemas.microsoft.com/sharepoint/v3/contenttype/forms"/>
  </ds:schemaRefs>
</ds:datastoreItem>
</file>

<file path=customXml/itemProps3.xml><?xml version="1.0" encoding="utf-8"?>
<ds:datastoreItem xmlns:ds="http://schemas.openxmlformats.org/officeDocument/2006/customXml" ds:itemID="{B75F37D9-C870-465C-A654-1E20D383C9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335aaf-f198-463d-817a-4b0a1e9012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1026</TotalTime>
  <Words>1682</Words>
  <Application>Microsoft Office PowerPoint</Application>
  <PresentationFormat>Widescreen</PresentationFormat>
  <Paragraphs>157</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Metodologia sondajului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PETRESCU DIANA ALEXANDRA</dc:creator>
  <cp:lastModifiedBy>DRAGOS ILIE</cp:lastModifiedBy>
  <cp:revision>159</cp:revision>
  <dcterms:created xsi:type="dcterms:W3CDTF">2021-11-14T15:30:16Z</dcterms:created>
  <dcterms:modified xsi:type="dcterms:W3CDTF">2022-12-14T10:58:53Z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0x010100F13EE45382468C48B8B657A3A9077311</vt:lpwstr>
  </property>
</Properties>
</file>